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4ECA7-6665-41D6-A06E-71F28B1CA239}" type="datetimeFigureOut">
              <a:rPr lang="en-IN" smtClean="0"/>
              <a:t>13-03-2024</a:t>
            </a:fld>
            <a:endParaRPr lang="en-IN"/>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33ECC1-6492-474D-8D0F-671EEC2A84D2}" type="slidenum">
              <a:rPr lang="en-IN" smtClean="0"/>
              <a:t>‹#›</a:t>
            </a:fld>
            <a:endParaRPr lang="en-IN"/>
          </a:p>
        </p:txBody>
      </p:sp>
    </p:spTree>
    <p:extLst>
      <p:ext uri="{BB962C8B-B14F-4D97-AF65-F5344CB8AC3E}">
        <p14:creationId xmlns:p14="http://schemas.microsoft.com/office/powerpoint/2010/main" val="801368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IN" dirty="0"/>
          </a:p>
        </p:txBody>
      </p:sp>
      <p:sp>
        <p:nvSpPr>
          <p:cNvPr id="4" name="スライド番号プレースホルダー 3"/>
          <p:cNvSpPr>
            <a:spLocks noGrp="1"/>
          </p:cNvSpPr>
          <p:nvPr>
            <p:ph type="sldNum" sz="quarter" idx="5"/>
          </p:nvPr>
        </p:nvSpPr>
        <p:spPr/>
        <p:txBody>
          <a:bodyPr/>
          <a:lstStyle/>
          <a:p>
            <a:fld id="{F933ECC1-6492-474D-8D0F-671EEC2A84D2}" type="slidenum">
              <a:rPr lang="en-IN" smtClean="0"/>
              <a:t>31</a:t>
            </a:fld>
            <a:endParaRPr lang="en-IN"/>
          </a:p>
        </p:txBody>
      </p:sp>
    </p:spTree>
    <p:extLst>
      <p:ext uri="{BB962C8B-B14F-4D97-AF65-F5344CB8AC3E}">
        <p14:creationId xmlns:p14="http://schemas.microsoft.com/office/powerpoint/2010/main" val="3157137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D6D5CD-3FDE-4799-9BD3-8B1EF160DA6A}"/>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IN"/>
          </a:p>
        </p:txBody>
      </p:sp>
      <p:sp>
        <p:nvSpPr>
          <p:cNvPr id="3" name="字幕 2">
            <a:extLst>
              <a:ext uri="{FF2B5EF4-FFF2-40B4-BE49-F238E27FC236}">
                <a16:creationId xmlns:a16="http://schemas.microsoft.com/office/drawing/2014/main" id="{FAD2F2B0-0B63-455F-A9F9-2E8506463A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IN"/>
          </a:p>
        </p:txBody>
      </p:sp>
      <p:sp>
        <p:nvSpPr>
          <p:cNvPr id="4" name="日付プレースホルダー 3">
            <a:extLst>
              <a:ext uri="{FF2B5EF4-FFF2-40B4-BE49-F238E27FC236}">
                <a16:creationId xmlns:a16="http://schemas.microsoft.com/office/drawing/2014/main" id="{0E7FBB17-ABE1-482A-8C70-DBE1A393F0D3}"/>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E2330D29-DCD9-4160-A314-B4B58C6401D5}"/>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148D3C1E-2780-4008-A779-B2192CE47B55}"/>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3754935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58618-D33C-4285-ABBA-7628248BB2DE}"/>
              </a:ext>
            </a:extLst>
          </p:cNvPr>
          <p:cNvSpPr>
            <a:spLocks noGrp="1"/>
          </p:cNvSpPr>
          <p:nvPr>
            <p:ph type="title"/>
          </p:nvPr>
        </p:nvSpPr>
        <p:spPr/>
        <p:txBody>
          <a:bodyPr/>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077F779B-5349-4BD6-9E8C-AD851C168540}"/>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51FDD1DF-CAE5-4367-AB7A-7F63C9FF755B}"/>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0ED6E50F-D48E-462A-AC3B-33EFABC511B0}"/>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ABB16038-48DF-45D4-943B-6CCB83837BAA}"/>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76952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BE479BD-2C65-4AD0-BA6B-E23882ED44D6}"/>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2CB66080-3E4E-451D-90A2-56183AB07FED}"/>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7FA1F392-5695-473D-BF60-B12A292421F1}"/>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FF1B378A-4496-46EC-9677-1119B7001504}"/>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89653E56-9405-4F82-957E-7A3F9D6E585A}"/>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188429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411EF-75B2-404B-AD62-3BEE32A7C354}"/>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647E287E-AC4E-40A7-9598-2728867F686D}"/>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9817D921-AF14-4F92-99A5-CDA7199F4564}"/>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1780E3D4-C4ED-4066-B674-6430A0FA9C56}"/>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60112906-4DFA-43EB-A3CE-1A1AA08722F2}"/>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3927786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7D87B2-4361-4FA5-93AC-B251CFDA39E3}"/>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17EC9E42-1C50-45C6-A173-54D703329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A7D4BC31-9339-47A7-8327-54FB4E7A8A57}"/>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5765D42D-E065-43DB-BEE8-1D23A7FAD626}"/>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1E73AD84-CA92-496A-A453-8505120EE15C}"/>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2985372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AE83CA-8821-4141-BD60-293027DA08AD}"/>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E29B1939-7E38-4FE2-B2B3-2EEC74A26370}"/>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コンテンツ プレースホルダー 3">
            <a:extLst>
              <a:ext uri="{FF2B5EF4-FFF2-40B4-BE49-F238E27FC236}">
                <a16:creationId xmlns:a16="http://schemas.microsoft.com/office/drawing/2014/main" id="{65F470FA-1837-4ACD-B471-F769C3CF5D8D}"/>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日付プレースホルダー 4">
            <a:extLst>
              <a:ext uri="{FF2B5EF4-FFF2-40B4-BE49-F238E27FC236}">
                <a16:creationId xmlns:a16="http://schemas.microsoft.com/office/drawing/2014/main" id="{76E922CA-1202-41BB-BC2B-C95DE37474E1}"/>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2F12E9F4-9792-4718-94C7-1A8FDCC429F9}"/>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FC99AB03-F80A-4773-96C8-576310586FB6}"/>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797222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9EC630-6D2A-4E7E-9A33-D89E4A8B6830}"/>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B1A9A4C9-2A2C-48EB-9DE6-BBE6A70706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DB96A2C0-0D67-478D-9052-4122A264CEBC}"/>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テキスト プレースホルダー 4">
            <a:extLst>
              <a:ext uri="{FF2B5EF4-FFF2-40B4-BE49-F238E27FC236}">
                <a16:creationId xmlns:a16="http://schemas.microsoft.com/office/drawing/2014/main" id="{ABF20019-BC21-448F-9A53-F92B0D8556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E2327E06-FC3B-43E4-9B23-DD55DBEE9BE3}"/>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7" name="日付プレースホルダー 6">
            <a:extLst>
              <a:ext uri="{FF2B5EF4-FFF2-40B4-BE49-F238E27FC236}">
                <a16:creationId xmlns:a16="http://schemas.microsoft.com/office/drawing/2014/main" id="{36AE2036-4011-4BAB-A22E-02DE0BE558B1}"/>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8" name="フッター プレースホルダー 7">
            <a:extLst>
              <a:ext uri="{FF2B5EF4-FFF2-40B4-BE49-F238E27FC236}">
                <a16:creationId xmlns:a16="http://schemas.microsoft.com/office/drawing/2014/main" id="{46E5F979-9E98-4C7F-8E7D-8C1FB3C852F7}"/>
              </a:ext>
            </a:extLst>
          </p:cNvPr>
          <p:cNvSpPr>
            <a:spLocks noGrp="1"/>
          </p:cNvSpPr>
          <p:nvPr>
            <p:ph type="ftr" sz="quarter" idx="11"/>
          </p:nvPr>
        </p:nvSpPr>
        <p:spPr/>
        <p:txBody>
          <a:bodyPr/>
          <a:lstStyle/>
          <a:p>
            <a:endParaRPr lang="en-IN"/>
          </a:p>
        </p:txBody>
      </p:sp>
      <p:sp>
        <p:nvSpPr>
          <p:cNvPr id="9" name="スライド番号プレースホルダー 8">
            <a:extLst>
              <a:ext uri="{FF2B5EF4-FFF2-40B4-BE49-F238E27FC236}">
                <a16:creationId xmlns:a16="http://schemas.microsoft.com/office/drawing/2014/main" id="{E158D925-24EB-474A-93F1-E9C1C6984176}"/>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41621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8E4F0C-C463-49F2-8192-0517C60AC7FF}"/>
              </a:ext>
            </a:extLst>
          </p:cNvPr>
          <p:cNvSpPr>
            <a:spLocks noGrp="1"/>
          </p:cNvSpPr>
          <p:nvPr>
            <p:ph type="title"/>
          </p:nvPr>
        </p:nvSpPr>
        <p:spPr/>
        <p:txBody>
          <a:bodyPr/>
          <a:lstStyle/>
          <a:p>
            <a:r>
              <a:rPr lang="ja-JP" altLang="en-US"/>
              <a:t>マスター タイトルの書式設定</a:t>
            </a:r>
            <a:endParaRPr lang="en-IN"/>
          </a:p>
        </p:txBody>
      </p:sp>
      <p:sp>
        <p:nvSpPr>
          <p:cNvPr id="3" name="日付プレースホルダー 2">
            <a:extLst>
              <a:ext uri="{FF2B5EF4-FFF2-40B4-BE49-F238E27FC236}">
                <a16:creationId xmlns:a16="http://schemas.microsoft.com/office/drawing/2014/main" id="{364E3C07-5392-45CB-807A-D1D205823693}"/>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4" name="フッター プレースホルダー 3">
            <a:extLst>
              <a:ext uri="{FF2B5EF4-FFF2-40B4-BE49-F238E27FC236}">
                <a16:creationId xmlns:a16="http://schemas.microsoft.com/office/drawing/2014/main" id="{36B19354-6619-4680-ADDF-39829C31DA77}"/>
              </a:ext>
            </a:extLst>
          </p:cNvPr>
          <p:cNvSpPr>
            <a:spLocks noGrp="1"/>
          </p:cNvSpPr>
          <p:nvPr>
            <p:ph type="ftr" sz="quarter" idx="11"/>
          </p:nvPr>
        </p:nvSpPr>
        <p:spPr/>
        <p:txBody>
          <a:bodyPr/>
          <a:lstStyle/>
          <a:p>
            <a:endParaRPr lang="en-IN"/>
          </a:p>
        </p:txBody>
      </p:sp>
      <p:sp>
        <p:nvSpPr>
          <p:cNvPr id="5" name="スライド番号プレースホルダー 4">
            <a:extLst>
              <a:ext uri="{FF2B5EF4-FFF2-40B4-BE49-F238E27FC236}">
                <a16:creationId xmlns:a16="http://schemas.microsoft.com/office/drawing/2014/main" id="{B2F1C3F3-D524-4B77-958F-3D55A4B1A214}"/>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9808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2F86047-207B-4E2A-B8F1-C2E5BDBCCD3C}"/>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3" name="フッター プレースホルダー 2">
            <a:extLst>
              <a:ext uri="{FF2B5EF4-FFF2-40B4-BE49-F238E27FC236}">
                <a16:creationId xmlns:a16="http://schemas.microsoft.com/office/drawing/2014/main" id="{AAFAA651-DD29-49D8-958E-ADD4E660319F}"/>
              </a:ext>
            </a:extLst>
          </p:cNvPr>
          <p:cNvSpPr>
            <a:spLocks noGrp="1"/>
          </p:cNvSpPr>
          <p:nvPr>
            <p:ph type="ftr" sz="quarter" idx="11"/>
          </p:nvPr>
        </p:nvSpPr>
        <p:spPr/>
        <p:txBody>
          <a:bodyPr/>
          <a:lstStyle/>
          <a:p>
            <a:endParaRPr lang="en-IN"/>
          </a:p>
        </p:txBody>
      </p:sp>
      <p:sp>
        <p:nvSpPr>
          <p:cNvPr id="4" name="スライド番号プレースホルダー 3">
            <a:extLst>
              <a:ext uri="{FF2B5EF4-FFF2-40B4-BE49-F238E27FC236}">
                <a16:creationId xmlns:a16="http://schemas.microsoft.com/office/drawing/2014/main" id="{EBF1031D-3980-41C1-96A2-CAC67FF1D9E1}"/>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56287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2A7F5-BFC0-491E-AA81-06A91B5872B7}"/>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1726D1AF-53E5-4AE3-8C16-F23E2979A7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テキスト プレースホルダー 3">
            <a:extLst>
              <a:ext uri="{FF2B5EF4-FFF2-40B4-BE49-F238E27FC236}">
                <a16:creationId xmlns:a16="http://schemas.microsoft.com/office/drawing/2014/main" id="{E5225ABC-BE6B-4A22-B2EF-31B824FCB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080EDF8C-4978-45F3-85F9-F9AB3D1872C4}"/>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81B0B59D-7AC8-4AEB-B739-1F270A65CAA2}"/>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FD38C2DD-72EF-4E6F-94E7-BF77BEF76EAE}"/>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4224179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5DF0A8-0702-4C8B-93F2-1FD55BFBB8D6}"/>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図プレースホルダー 2">
            <a:extLst>
              <a:ext uri="{FF2B5EF4-FFF2-40B4-BE49-F238E27FC236}">
                <a16:creationId xmlns:a16="http://schemas.microsoft.com/office/drawing/2014/main" id="{50E9E492-E1DF-4612-AE8C-752F73181B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テキスト プレースホルダー 3">
            <a:extLst>
              <a:ext uri="{FF2B5EF4-FFF2-40B4-BE49-F238E27FC236}">
                <a16:creationId xmlns:a16="http://schemas.microsoft.com/office/drawing/2014/main" id="{A9A5794D-C085-4CAA-885D-51EAB91AEC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D117AEE6-DBA1-4583-A969-2E25C7510274}"/>
              </a:ext>
            </a:extLst>
          </p:cNvPr>
          <p:cNvSpPr>
            <a:spLocks noGrp="1"/>
          </p:cNvSpPr>
          <p:nvPr>
            <p:ph type="dt" sz="half" idx="10"/>
          </p:nvPr>
        </p:nvSpPr>
        <p:spPr/>
        <p:txBody>
          <a:bodyPr/>
          <a:lstStyle/>
          <a:p>
            <a:fld id="{91C204D4-B49E-4E8C-92A5-863F0FD6C5E6}" type="datetimeFigureOut">
              <a:rPr lang="en-IN" smtClean="0"/>
              <a:t>13-03-2024</a:t>
            </a:fld>
            <a:endParaRPr lang="en-IN"/>
          </a:p>
        </p:txBody>
      </p:sp>
      <p:sp>
        <p:nvSpPr>
          <p:cNvPr id="6" name="フッター プレースホルダー 5">
            <a:extLst>
              <a:ext uri="{FF2B5EF4-FFF2-40B4-BE49-F238E27FC236}">
                <a16:creationId xmlns:a16="http://schemas.microsoft.com/office/drawing/2014/main" id="{911DFAF8-C2CB-4B45-A960-47BEA66407AE}"/>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17DBECF6-1517-45ED-93D9-13310783FFF3}"/>
              </a:ext>
            </a:extLst>
          </p:cNvPr>
          <p:cNvSpPr>
            <a:spLocks noGrp="1"/>
          </p:cNvSpPr>
          <p:nvPr>
            <p:ph type="sldNum" sz="quarter" idx="12"/>
          </p:nvPr>
        </p:nvSpPr>
        <p:spPr/>
        <p:txBody>
          <a:bodyPr/>
          <a:lstStyle/>
          <a:p>
            <a:fld id="{85266993-3361-4440-8BE2-1B9E6A69C13D}" type="slidenum">
              <a:rPr lang="en-IN" smtClean="0"/>
              <a:t>‹#›</a:t>
            </a:fld>
            <a:endParaRPr lang="en-IN"/>
          </a:p>
        </p:txBody>
      </p:sp>
    </p:spTree>
    <p:extLst>
      <p:ext uri="{BB962C8B-B14F-4D97-AF65-F5344CB8AC3E}">
        <p14:creationId xmlns:p14="http://schemas.microsoft.com/office/powerpoint/2010/main" val="1321913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D4D6F72-AC55-42F0-9A56-D6C293C31B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3C846152-FFF2-4F7C-ADB7-3D04903715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444D7D77-4705-4F42-91C4-35A88BB6F6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204D4-B49E-4E8C-92A5-863F0FD6C5E6}" type="datetimeFigureOut">
              <a:rPr lang="en-IN" smtClean="0"/>
              <a:t>13-03-2024</a:t>
            </a:fld>
            <a:endParaRPr lang="en-IN"/>
          </a:p>
        </p:txBody>
      </p:sp>
      <p:sp>
        <p:nvSpPr>
          <p:cNvPr id="5" name="フッター プレースホルダー 4">
            <a:extLst>
              <a:ext uri="{FF2B5EF4-FFF2-40B4-BE49-F238E27FC236}">
                <a16:creationId xmlns:a16="http://schemas.microsoft.com/office/drawing/2014/main" id="{1C5276B5-3AD3-4D7C-B1A3-9AA0B6E0FA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スライド番号プレースホルダー 5">
            <a:extLst>
              <a:ext uri="{FF2B5EF4-FFF2-40B4-BE49-F238E27FC236}">
                <a16:creationId xmlns:a16="http://schemas.microsoft.com/office/drawing/2014/main" id="{9F0C914F-7C4E-47EB-96B7-28161A67C6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66993-3361-4440-8BE2-1B9E6A69C13D}" type="slidenum">
              <a:rPr lang="en-IN" smtClean="0"/>
              <a:t>‹#›</a:t>
            </a:fld>
            <a:endParaRPr lang="en-IN"/>
          </a:p>
        </p:txBody>
      </p:sp>
    </p:spTree>
    <p:extLst>
      <p:ext uri="{BB962C8B-B14F-4D97-AF65-F5344CB8AC3E}">
        <p14:creationId xmlns:p14="http://schemas.microsoft.com/office/powerpoint/2010/main" val="3387983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rxiv.org/pdf/1506.01497.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506.02640.pdf"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github.com/ultralytics/yolov5" TargetMode="External"/><Relationship Id="rId5" Type="http://schemas.openxmlformats.org/officeDocument/2006/relationships/hyperlink" Target="https://arxiv.org/pdf/2004.10934.pdf" TargetMode="External"/><Relationship Id="rId4" Type="http://schemas.openxmlformats.org/officeDocument/2006/relationships/hyperlink" Target="https://pjreddie.com/media/files/papers/YOLOv3.p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arxiv.org/pdf/1704.04503.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cocodataset/cocoapi/tree/master/PythonAPI/pycocotools" TargetMode="External"/><Relationship Id="rId2" Type="http://schemas.openxmlformats.org/officeDocument/2006/relationships/hyperlink" Target="https://cocodataset.org/#detection-eval"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htop.dev/" TargetMode="External"/><Relationship Id="rId2" Type="http://schemas.openxmlformats.org/officeDocument/2006/relationships/hyperlink" Target="https://github.com/Syllo/nvtop"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karpathy.github.io/2019/04/25/recip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1311.2524.pdf" TargetMode="External"/><Relationship Id="rId2" Type="http://schemas.openxmlformats.org/officeDocument/2006/relationships/hyperlink" Target="http://www.huppelen.nl/publications/selectiveSearchDraft.pdf"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rxiv.org/abs/1406.472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833AAE-6507-445D-987A-2336B147EDD8}"/>
              </a:ext>
            </a:extLst>
          </p:cNvPr>
          <p:cNvSpPr>
            <a:spLocks noGrp="1"/>
          </p:cNvSpPr>
          <p:nvPr>
            <p:ph type="ctrTitle"/>
          </p:nvPr>
        </p:nvSpPr>
        <p:spPr/>
        <p:txBody>
          <a:bodyPr>
            <a:normAutofit fontScale="90000"/>
          </a:bodyPr>
          <a:lstStyle/>
          <a:p>
            <a:r>
              <a:rPr lang="en-IN" dirty="0"/>
              <a:t>Udacity self driving car engineer </a:t>
            </a:r>
            <a:r>
              <a:rPr lang="en-IN"/>
              <a:t>Nanodegree- 1-Computer </a:t>
            </a:r>
            <a:r>
              <a:rPr lang="en-IN" dirty="0"/>
              <a:t>Vision</a:t>
            </a:r>
          </a:p>
        </p:txBody>
      </p:sp>
      <p:sp>
        <p:nvSpPr>
          <p:cNvPr id="3" name="字幕 2">
            <a:extLst>
              <a:ext uri="{FF2B5EF4-FFF2-40B4-BE49-F238E27FC236}">
                <a16:creationId xmlns:a16="http://schemas.microsoft.com/office/drawing/2014/main" id="{ADD6B762-FCF7-4614-9FC3-C597A0F63D6C}"/>
              </a:ext>
            </a:extLst>
          </p:cNvPr>
          <p:cNvSpPr>
            <a:spLocks noGrp="1"/>
          </p:cNvSpPr>
          <p:nvPr>
            <p:ph type="subTitle" idx="1"/>
          </p:nvPr>
        </p:nvSpPr>
        <p:spPr/>
        <p:txBody>
          <a:bodyPr/>
          <a:lstStyle/>
          <a:p>
            <a:r>
              <a:rPr lang="en-IN" dirty="0"/>
              <a:t>Document created by – Poluri Nikhil </a:t>
            </a:r>
            <a:r>
              <a:rPr lang="en-IN" dirty="0" err="1"/>
              <a:t>Koundinya</a:t>
            </a:r>
            <a:endParaRPr lang="en-IN" dirty="0"/>
          </a:p>
          <a:p>
            <a:r>
              <a:rPr lang="en-IN" dirty="0"/>
              <a:t>OBJECT DETECTION IN IMAGES</a:t>
            </a:r>
          </a:p>
        </p:txBody>
      </p:sp>
    </p:spTree>
    <p:extLst>
      <p:ext uri="{BB962C8B-B14F-4D97-AF65-F5344CB8AC3E}">
        <p14:creationId xmlns:p14="http://schemas.microsoft.com/office/powerpoint/2010/main" val="58578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DF2C1CC4-D077-4183-81D8-BF3ED65C0AD9}"/>
              </a:ext>
            </a:extLst>
          </p:cNvPr>
          <p:cNvSpPr/>
          <p:nvPr/>
        </p:nvSpPr>
        <p:spPr>
          <a:xfrm>
            <a:off x="137937" y="83883"/>
            <a:ext cx="3020699" cy="369332"/>
          </a:xfrm>
          <a:prstGeom prst="rect">
            <a:avLst/>
          </a:prstGeom>
        </p:spPr>
        <p:txBody>
          <a:bodyPr wrap="none">
            <a:spAutoFit/>
          </a:bodyPr>
          <a:lstStyle/>
          <a:p>
            <a:r>
              <a:rPr lang="en-IN" dirty="0">
                <a:solidFill>
                  <a:srgbClr val="0B0B0B"/>
                </a:solidFill>
                <a:latin typeface="var(--chakra-fonts-heading)"/>
              </a:rPr>
              <a:t>Region-Based CNNs (RCNNs) II</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6596929A-7F79-4A16-9FE6-9ABE8E8129AC}"/>
              </a:ext>
            </a:extLst>
          </p:cNvPr>
          <p:cNvPicPr>
            <a:picLocks noChangeAspect="1"/>
          </p:cNvPicPr>
          <p:nvPr/>
        </p:nvPicPr>
        <p:blipFill>
          <a:blip r:embed="rId2"/>
          <a:stretch>
            <a:fillRect/>
          </a:stretch>
        </p:blipFill>
        <p:spPr>
          <a:xfrm>
            <a:off x="250563" y="453216"/>
            <a:ext cx="6691776" cy="3068802"/>
          </a:xfrm>
          <a:prstGeom prst="rect">
            <a:avLst/>
          </a:prstGeom>
        </p:spPr>
      </p:pic>
      <p:pic>
        <p:nvPicPr>
          <p:cNvPr id="4" name="図 3">
            <a:extLst>
              <a:ext uri="{FF2B5EF4-FFF2-40B4-BE49-F238E27FC236}">
                <a16:creationId xmlns:a16="http://schemas.microsoft.com/office/drawing/2014/main" id="{BEDDB606-5818-42CA-815F-6E80A1DC5422}"/>
              </a:ext>
            </a:extLst>
          </p:cNvPr>
          <p:cNvPicPr>
            <a:picLocks noChangeAspect="1"/>
          </p:cNvPicPr>
          <p:nvPr/>
        </p:nvPicPr>
        <p:blipFill>
          <a:blip r:embed="rId3"/>
          <a:stretch>
            <a:fillRect/>
          </a:stretch>
        </p:blipFill>
        <p:spPr>
          <a:xfrm>
            <a:off x="250563" y="3522018"/>
            <a:ext cx="7627121" cy="3007970"/>
          </a:xfrm>
          <a:prstGeom prst="rect">
            <a:avLst/>
          </a:prstGeom>
        </p:spPr>
      </p:pic>
    </p:spTree>
    <p:extLst>
      <p:ext uri="{BB962C8B-B14F-4D97-AF65-F5344CB8AC3E}">
        <p14:creationId xmlns:p14="http://schemas.microsoft.com/office/powerpoint/2010/main" val="1736768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55B0C6E-6DEE-476C-8B62-3E536E351766}"/>
              </a:ext>
            </a:extLst>
          </p:cNvPr>
          <p:cNvSpPr/>
          <p:nvPr/>
        </p:nvSpPr>
        <p:spPr>
          <a:xfrm>
            <a:off x="0" y="0"/>
            <a:ext cx="1367169" cy="369332"/>
          </a:xfrm>
          <a:prstGeom prst="rect">
            <a:avLst/>
          </a:prstGeom>
        </p:spPr>
        <p:txBody>
          <a:bodyPr wrap="none">
            <a:spAutoFit/>
          </a:bodyPr>
          <a:lstStyle/>
          <a:p>
            <a:r>
              <a:rPr lang="en-IN" dirty="0">
                <a:solidFill>
                  <a:srgbClr val="0B0B0B"/>
                </a:solidFill>
                <a:latin typeface="var(--chakra-fonts-heading)"/>
              </a:rPr>
              <a:t>Faster-RCNN</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6DA00ED6-51FF-450D-A5B4-532212B419D2}"/>
              </a:ext>
            </a:extLst>
          </p:cNvPr>
          <p:cNvSpPr/>
          <p:nvPr/>
        </p:nvSpPr>
        <p:spPr>
          <a:xfrm>
            <a:off x="71021" y="4978945"/>
            <a:ext cx="12120979" cy="1754326"/>
          </a:xfrm>
          <a:prstGeom prst="rect">
            <a:avLst/>
          </a:prstGeom>
        </p:spPr>
        <p:txBody>
          <a:bodyPr wrap="square">
            <a:spAutoFit/>
          </a:bodyPr>
          <a:lstStyle/>
          <a:p>
            <a:r>
              <a:rPr lang="en-IN" dirty="0">
                <a:solidFill>
                  <a:srgbClr val="0B0B0B"/>
                </a:solidFill>
                <a:latin typeface="Open Sans"/>
              </a:rPr>
              <a:t>The </a:t>
            </a:r>
            <a:r>
              <a:rPr lang="en-IN" b="1" u="sng" dirty="0">
                <a:solidFill>
                  <a:srgbClr val="2015FF"/>
                </a:solidFill>
                <a:latin typeface="Open Sans"/>
                <a:hlinkClick r:id="rId2"/>
              </a:rPr>
              <a:t>Faster RCNN architecture(opens in a new tab)</a:t>
            </a:r>
            <a:r>
              <a:rPr lang="en-IN" dirty="0">
                <a:solidFill>
                  <a:srgbClr val="0B0B0B"/>
                </a:solidFill>
                <a:latin typeface="Open Sans"/>
              </a:rPr>
              <a:t> is the latest iteration of the RCNN family.</a:t>
            </a:r>
          </a:p>
          <a:p>
            <a:r>
              <a:rPr lang="en-IN" dirty="0">
                <a:solidFill>
                  <a:srgbClr val="0B0B0B"/>
                </a:solidFill>
                <a:latin typeface="Open Sans"/>
              </a:rPr>
              <a:t>It improves over RCNN and </a:t>
            </a:r>
            <a:r>
              <a:rPr lang="en-IN" dirty="0" err="1">
                <a:solidFill>
                  <a:srgbClr val="0B0B0B"/>
                </a:solidFill>
                <a:latin typeface="Open Sans"/>
              </a:rPr>
              <a:t>FastRCNN</a:t>
            </a:r>
            <a:r>
              <a:rPr lang="en-IN" dirty="0">
                <a:solidFill>
                  <a:srgbClr val="0B0B0B"/>
                </a:solidFill>
                <a:latin typeface="Open Sans"/>
              </a:rPr>
              <a:t> by not relying on selective search. Instead, it uses a </a:t>
            </a:r>
            <a:r>
              <a:rPr lang="en-IN" b="1" dirty="0">
                <a:solidFill>
                  <a:srgbClr val="0B0B0B"/>
                </a:solidFill>
                <a:latin typeface="Open Sans"/>
              </a:rPr>
              <a:t>Region Proposal Network (RPN)</a:t>
            </a:r>
            <a:r>
              <a:rPr lang="en-IN" dirty="0">
                <a:solidFill>
                  <a:srgbClr val="0B0B0B"/>
                </a:solidFill>
                <a:latin typeface="Open Sans"/>
              </a:rPr>
              <a:t> to generate the ROIs. The RPN uses the feature maps of the last convolution layer to generate the ROIs. The RPN uses a sliding window over the feature maps and for each position of this window, it generates k </a:t>
            </a:r>
            <a:r>
              <a:rPr lang="en-IN" b="1" dirty="0">
                <a:solidFill>
                  <a:srgbClr val="0B0B0B"/>
                </a:solidFill>
                <a:latin typeface="Open Sans"/>
              </a:rPr>
              <a:t>anchor boxes</a:t>
            </a:r>
            <a:r>
              <a:rPr lang="en-IN" dirty="0">
                <a:solidFill>
                  <a:srgbClr val="0B0B0B"/>
                </a:solidFill>
                <a:latin typeface="Open Sans"/>
              </a:rPr>
              <a:t>. These anchors boxes are used to determine if the region contains an object or not.</a:t>
            </a:r>
          </a:p>
          <a:p>
            <a:r>
              <a:rPr lang="en-IN" dirty="0">
                <a:solidFill>
                  <a:srgbClr val="0B0B0B"/>
                </a:solidFill>
                <a:latin typeface="Open Sans"/>
              </a:rPr>
              <a:t>Thanks to a multitask loss function, all the components of </a:t>
            </a:r>
            <a:r>
              <a:rPr lang="en-IN" dirty="0" err="1">
                <a:solidFill>
                  <a:srgbClr val="0B0B0B"/>
                </a:solidFill>
                <a:latin typeface="Open Sans"/>
              </a:rPr>
              <a:t>FasterRCNN</a:t>
            </a:r>
            <a:r>
              <a:rPr lang="en-IN" dirty="0">
                <a:solidFill>
                  <a:srgbClr val="0B0B0B"/>
                </a:solidFill>
                <a:latin typeface="Open Sans"/>
              </a:rPr>
              <a:t> are trained simultaneously.</a:t>
            </a:r>
            <a:endParaRPr lang="en-IN" b="0" i="0" dirty="0">
              <a:solidFill>
                <a:srgbClr val="0B0B0B"/>
              </a:solidFill>
              <a:effectLst/>
              <a:latin typeface="Open Sans"/>
            </a:endParaRPr>
          </a:p>
        </p:txBody>
      </p:sp>
      <p:pic>
        <p:nvPicPr>
          <p:cNvPr id="4" name="図 3">
            <a:extLst>
              <a:ext uri="{FF2B5EF4-FFF2-40B4-BE49-F238E27FC236}">
                <a16:creationId xmlns:a16="http://schemas.microsoft.com/office/drawing/2014/main" id="{ECBF5DCA-07F3-4E38-969A-B0B1C046D739}"/>
              </a:ext>
            </a:extLst>
          </p:cNvPr>
          <p:cNvPicPr>
            <a:picLocks noChangeAspect="1"/>
          </p:cNvPicPr>
          <p:nvPr/>
        </p:nvPicPr>
        <p:blipFill>
          <a:blip r:embed="rId3"/>
          <a:stretch>
            <a:fillRect/>
          </a:stretch>
        </p:blipFill>
        <p:spPr>
          <a:xfrm>
            <a:off x="954581" y="988111"/>
            <a:ext cx="9849544" cy="3990834"/>
          </a:xfrm>
          <a:prstGeom prst="rect">
            <a:avLst/>
          </a:prstGeom>
        </p:spPr>
      </p:pic>
    </p:spTree>
    <p:extLst>
      <p:ext uri="{BB962C8B-B14F-4D97-AF65-F5344CB8AC3E}">
        <p14:creationId xmlns:p14="http://schemas.microsoft.com/office/powerpoint/2010/main" val="210269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0B4E675-936B-4F5D-A4F9-FE67039DDE63}"/>
              </a:ext>
            </a:extLst>
          </p:cNvPr>
          <p:cNvPicPr>
            <a:picLocks noChangeAspect="1"/>
          </p:cNvPicPr>
          <p:nvPr/>
        </p:nvPicPr>
        <p:blipFill>
          <a:blip r:embed="rId2"/>
          <a:stretch>
            <a:fillRect/>
          </a:stretch>
        </p:blipFill>
        <p:spPr>
          <a:xfrm>
            <a:off x="470516" y="381740"/>
            <a:ext cx="11468729" cy="5197158"/>
          </a:xfrm>
          <a:prstGeom prst="rect">
            <a:avLst/>
          </a:prstGeom>
        </p:spPr>
      </p:pic>
    </p:spTree>
    <p:extLst>
      <p:ext uri="{BB962C8B-B14F-4D97-AF65-F5344CB8AC3E}">
        <p14:creationId xmlns:p14="http://schemas.microsoft.com/office/powerpoint/2010/main" val="244667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B6B9E48-A7E6-4B70-953F-40CC9E1B75A1}"/>
              </a:ext>
            </a:extLst>
          </p:cNvPr>
          <p:cNvPicPr>
            <a:picLocks noChangeAspect="1"/>
          </p:cNvPicPr>
          <p:nvPr/>
        </p:nvPicPr>
        <p:blipFill>
          <a:blip r:embed="rId2"/>
          <a:stretch>
            <a:fillRect/>
          </a:stretch>
        </p:blipFill>
        <p:spPr>
          <a:xfrm>
            <a:off x="0" y="245710"/>
            <a:ext cx="12192000" cy="6366580"/>
          </a:xfrm>
          <a:prstGeom prst="rect">
            <a:avLst/>
          </a:prstGeom>
        </p:spPr>
      </p:pic>
    </p:spTree>
    <p:extLst>
      <p:ext uri="{BB962C8B-B14F-4D97-AF65-F5344CB8AC3E}">
        <p14:creationId xmlns:p14="http://schemas.microsoft.com/office/powerpoint/2010/main" val="2035200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8811FB9-4EAE-4D0E-9E52-22677CF57D8C}"/>
              </a:ext>
            </a:extLst>
          </p:cNvPr>
          <p:cNvPicPr>
            <a:picLocks noChangeAspect="1"/>
          </p:cNvPicPr>
          <p:nvPr/>
        </p:nvPicPr>
        <p:blipFill>
          <a:blip r:embed="rId2"/>
          <a:stretch>
            <a:fillRect/>
          </a:stretch>
        </p:blipFill>
        <p:spPr>
          <a:xfrm>
            <a:off x="0" y="194711"/>
            <a:ext cx="12192000" cy="3234289"/>
          </a:xfrm>
          <a:prstGeom prst="rect">
            <a:avLst/>
          </a:prstGeom>
        </p:spPr>
      </p:pic>
    </p:spTree>
    <p:extLst>
      <p:ext uri="{BB962C8B-B14F-4D97-AF65-F5344CB8AC3E}">
        <p14:creationId xmlns:p14="http://schemas.microsoft.com/office/powerpoint/2010/main" val="272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C71C27D-E139-442E-9840-CCD5F4666A85}"/>
              </a:ext>
            </a:extLst>
          </p:cNvPr>
          <p:cNvSpPr/>
          <p:nvPr/>
        </p:nvSpPr>
        <p:spPr>
          <a:xfrm>
            <a:off x="0" y="119394"/>
            <a:ext cx="2782685" cy="369332"/>
          </a:xfrm>
          <a:prstGeom prst="rect">
            <a:avLst/>
          </a:prstGeom>
        </p:spPr>
        <p:txBody>
          <a:bodyPr wrap="none">
            <a:spAutoFit/>
          </a:bodyPr>
          <a:lstStyle/>
          <a:p>
            <a:r>
              <a:rPr lang="en-IN" dirty="0">
                <a:solidFill>
                  <a:srgbClr val="0B0B0B"/>
                </a:solidFill>
                <a:latin typeface="var(--chakra-fonts-heading)"/>
              </a:rPr>
              <a:t>One Stage Object Detection</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77D666F0-A42F-4B50-9B1C-C40E210716B9}"/>
              </a:ext>
            </a:extLst>
          </p:cNvPr>
          <p:cNvPicPr>
            <a:picLocks noChangeAspect="1"/>
          </p:cNvPicPr>
          <p:nvPr/>
        </p:nvPicPr>
        <p:blipFill>
          <a:blip r:embed="rId2"/>
          <a:stretch>
            <a:fillRect/>
          </a:stretch>
        </p:blipFill>
        <p:spPr>
          <a:xfrm>
            <a:off x="131963" y="579960"/>
            <a:ext cx="7414056" cy="2923942"/>
          </a:xfrm>
          <a:prstGeom prst="rect">
            <a:avLst/>
          </a:prstGeom>
        </p:spPr>
      </p:pic>
      <p:pic>
        <p:nvPicPr>
          <p:cNvPr id="4" name="図 3">
            <a:extLst>
              <a:ext uri="{FF2B5EF4-FFF2-40B4-BE49-F238E27FC236}">
                <a16:creationId xmlns:a16="http://schemas.microsoft.com/office/drawing/2014/main" id="{ABA4578E-9D43-4656-A808-96B952055441}"/>
              </a:ext>
            </a:extLst>
          </p:cNvPr>
          <p:cNvPicPr>
            <a:picLocks noChangeAspect="1"/>
          </p:cNvPicPr>
          <p:nvPr/>
        </p:nvPicPr>
        <p:blipFill>
          <a:blip r:embed="rId3"/>
          <a:stretch>
            <a:fillRect/>
          </a:stretch>
        </p:blipFill>
        <p:spPr>
          <a:xfrm>
            <a:off x="131963" y="3503902"/>
            <a:ext cx="8150903" cy="3293294"/>
          </a:xfrm>
          <a:prstGeom prst="rect">
            <a:avLst/>
          </a:prstGeom>
        </p:spPr>
      </p:pic>
    </p:spTree>
    <p:extLst>
      <p:ext uri="{BB962C8B-B14F-4D97-AF65-F5344CB8AC3E}">
        <p14:creationId xmlns:p14="http://schemas.microsoft.com/office/powerpoint/2010/main" val="1685465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BE0CB97-5823-4AEF-8611-168E17D98F14}"/>
              </a:ext>
            </a:extLst>
          </p:cNvPr>
          <p:cNvPicPr>
            <a:picLocks noChangeAspect="1"/>
          </p:cNvPicPr>
          <p:nvPr/>
        </p:nvPicPr>
        <p:blipFill>
          <a:blip r:embed="rId2"/>
          <a:stretch>
            <a:fillRect/>
          </a:stretch>
        </p:blipFill>
        <p:spPr>
          <a:xfrm>
            <a:off x="664207" y="0"/>
            <a:ext cx="10051141" cy="3939303"/>
          </a:xfrm>
          <a:prstGeom prst="rect">
            <a:avLst/>
          </a:prstGeom>
        </p:spPr>
      </p:pic>
      <p:sp>
        <p:nvSpPr>
          <p:cNvPr id="3" name="Rectangle 1">
            <a:extLst>
              <a:ext uri="{FF2B5EF4-FFF2-40B4-BE49-F238E27FC236}">
                <a16:creationId xmlns:a16="http://schemas.microsoft.com/office/drawing/2014/main" id="{B9D2C507-C5D1-476D-9E21-D1E29FA656C8}"/>
              </a:ext>
            </a:extLst>
          </p:cNvPr>
          <p:cNvSpPr>
            <a:spLocks noChangeArrowheads="1"/>
          </p:cNvSpPr>
          <p:nvPr/>
        </p:nvSpPr>
        <p:spPr bwMode="auto">
          <a:xfrm>
            <a:off x="0" y="4406375"/>
            <a:ext cx="12192000"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0B0B0B"/>
                </a:solidFill>
                <a:effectLst/>
                <a:latin typeface="Arial" panose="020B0604020202020204" pitchFamily="34" charset="0"/>
                <a:ea typeface="Open Sans"/>
              </a:rPr>
              <a:t>You Only Look Once (YOLO)</a:t>
            </a:r>
            <a:r>
              <a:rPr kumimoji="0" lang="en-US" altLang="en-US" sz="1800" b="0" i="0" u="none" strike="noStrike" cap="none" normalizeH="0" baseline="0">
                <a:ln>
                  <a:noFill/>
                </a:ln>
                <a:solidFill>
                  <a:srgbClr val="0B0B0B"/>
                </a:solidFill>
                <a:effectLst/>
                <a:latin typeface="Arial" panose="020B0604020202020204" pitchFamily="34" charset="0"/>
                <a:ea typeface="Open Sans"/>
              </a:rPr>
              <a:t> takes a very different approach than FasterRCNN. Instead of relying on a region proposal step, the author of this </a:t>
            </a:r>
            <a:r>
              <a:rPr kumimoji="0" lang="en-US" altLang="en-US" sz="1800" b="1" i="0" u="sng" strike="noStrike" cap="none" normalizeH="0" baseline="0">
                <a:ln>
                  <a:noFill/>
                </a:ln>
                <a:solidFill>
                  <a:srgbClr val="2015FF"/>
                </a:solidFill>
                <a:effectLst/>
                <a:latin typeface="Arial" panose="020B0604020202020204" pitchFamily="34" charset="0"/>
                <a:ea typeface="Open Sans"/>
                <a:hlinkClick r:id="rId3"/>
              </a:rPr>
              <a:t>2016 paper(opens in a new tab)</a:t>
            </a:r>
            <a:r>
              <a:rPr kumimoji="0" lang="en-US" altLang="en-US" sz="1800" b="0" i="0" u="none" strike="noStrike" cap="none" normalizeH="0" baseline="0">
                <a:ln>
                  <a:noFill/>
                </a:ln>
                <a:solidFill>
                  <a:srgbClr val="0B0B0B"/>
                </a:solidFill>
                <a:effectLst/>
                <a:latin typeface="Arial" panose="020B0604020202020204" pitchFamily="34" charset="0"/>
                <a:ea typeface="Open Sans"/>
              </a:rPr>
              <a:t> directly split the input image into a grid. For each element of the grid, the network predicts </a:t>
            </a:r>
            <a:r>
              <a:rPr kumimoji="0" lang="en-US" altLang="en-US" sz="1000" b="0" i="0" u="none" strike="noStrike" cap="none" normalizeH="0" baseline="0">
                <a:ln>
                  <a:noFill/>
                </a:ln>
                <a:solidFill>
                  <a:srgbClr val="0B0B0B"/>
                </a:solidFill>
                <a:effectLst/>
                <a:latin typeface="Arial Unicode MS"/>
                <a:ea typeface="var(--chakra-fonts-mono)"/>
              </a:rPr>
              <a:t>B</a:t>
            </a:r>
            <a:r>
              <a:rPr kumimoji="0" lang="en-US" altLang="en-US" sz="800" b="0" i="0" u="none" strike="noStrike" cap="none" normalizeH="0" baseline="0">
                <a:ln>
                  <a:noFill/>
                </a:ln>
                <a:solidFill>
                  <a:srgbClr val="0B0B0B"/>
                </a:solidFill>
                <a:effectLst/>
                <a:ea typeface="Open Sans"/>
              </a:rPr>
              <a:t> </a:t>
            </a:r>
            <a:r>
              <a:rPr kumimoji="0" lang="en-US" altLang="en-US" sz="1800" b="0" i="0" u="none" strike="noStrike" cap="none" normalizeH="0" baseline="0">
                <a:ln>
                  <a:noFill/>
                </a:ln>
                <a:solidFill>
                  <a:srgbClr val="0B0B0B"/>
                </a:solidFill>
                <a:effectLst/>
                <a:latin typeface="Arial" panose="020B0604020202020204" pitchFamily="34" charset="0"/>
                <a:ea typeface="Open Sans"/>
              </a:rPr>
              <a:t>bounding boxes and objectness scores.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B0B0B"/>
                </a:solidFill>
                <a:effectLst/>
                <a:latin typeface="Arial" panose="020B0604020202020204" pitchFamily="34" charset="0"/>
                <a:ea typeface="Open Sans"/>
              </a:rPr>
              <a:t>By getting rid of the region proposal step, YOLO provides much faster inference time than FasterRCNN.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B0B0B"/>
                </a:solidFill>
                <a:effectLst/>
                <a:latin typeface="Arial" panose="020B0604020202020204" pitchFamily="34" charset="0"/>
                <a:ea typeface="Open Sans"/>
              </a:rPr>
              <a:t>The authors released two more versions of YOLO. The latest one, YOLOv3 is described </a:t>
            </a:r>
            <a:r>
              <a:rPr kumimoji="0" lang="en-US" altLang="en-US" sz="1800" b="1" i="0" u="sng" strike="noStrike" cap="none" normalizeH="0" baseline="0">
                <a:ln>
                  <a:noFill/>
                </a:ln>
                <a:solidFill>
                  <a:srgbClr val="2015FF"/>
                </a:solidFill>
                <a:effectLst/>
                <a:latin typeface="Arial" panose="020B0604020202020204" pitchFamily="34" charset="0"/>
                <a:ea typeface="Open Sans"/>
                <a:hlinkClick r:id="rId4"/>
              </a:rPr>
              <a:t>here(opens in a new tab)</a:t>
            </a:r>
            <a:r>
              <a:rPr kumimoji="0" lang="en-US" altLang="en-US" sz="1800" b="0" i="0" u="none" strike="noStrike" cap="none" normalizeH="0" baseline="0">
                <a:ln>
                  <a:noFill/>
                </a:ln>
                <a:solidFill>
                  <a:srgbClr val="0B0B0B"/>
                </a:solidFill>
                <a:effectLst/>
                <a:latin typeface="Arial" panose="020B0604020202020204" pitchFamily="34" charset="0"/>
                <a:ea typeface="Open Sans"/>
              </a:rPr>
              <a:t>. Moreover, other researchers published </a:t>
            </a:r>
            <a:r>
              <a:rPr kumimoji="0" lang="en-US" altLang="en-US" sz="1800" b="1" i="0" u="sng" strike="noStrike" cap="none" normalizeH="0" baseline="0">
                <a:ln>
                  <a:noFill/>
                </a:ln>
                <a:solidFill>
                  <a:srgbClr val="2015FF"/>
                </a:solidFill>
                <a:effectLst/>
                <a:latin typeface="Arial" panose="020B0604020202020204" pitchFamily="34" charset="0"/>
                <a:ea typeface="Open Sans"/>
                <a:hlinkClick r:id="rId5"/>
              </a:rPr>
              <a:t>YOLOv4(opens in a new tab)</a:t>
            </a:r>
            <a:r>
              <a:rPr kumimoji="0" lang="en-US" altLang="en-US" sz="1800" b="0" i="0" u="none" strike="noStrike" cap="none" normalizeH="0" baseline="0">
                <a:ln>
                  <a:noFill/>
                </a:ln>
                <a:solidFill>
                  <a:srgbClr val="0B0B0B"/>
                </a:solidFill>
                <a:effectLst/>
                <a:latin typeface="Arial" panose="020B0604020202020204" pitchFamily="34" charset="0"/>
                <a:ea typeface="Open Sans"/>
              </a:rPr>
              <a:t> and </a:t>
            </a:r>
            <a:r>
              <a:rPr kumimoji="0" lang="en-US" altLang="en-US" sz="1800" b="1" i="0" u="sng" strike="noStrike" cap="none" normalizeH="0" baseline="0">
                <a:ln>
                  <a:noFill/>
                </a:ln>
                <a:solidFill>
                  <a:srgbClr val="2015FF"/>
                </a:solidFill>
                <a:effectLst/>
                <a:latin typeface="Arial" panose="020B0604020202020204" pitchFamily="34" charset="0"/>
                <a:ea typeface="Open Sans"/>
                <a:hlinkClick r:id="rId6"/>
              </a:rPr>
              <a:t>YOLOv5(opens in a new tab)</a:t>
            </a:r>
            <a:r>
              <a:rPr kumimoji="0" lang="en-US" altLang="en-US" sz="1800" b="0" i="0" u="none" strike="noStrike" cap="none" normalizeH="0" baseline="0">
                <a:ln>
                  <a:noFill/>
                </a:ln>
                <a:solidFill>
                  <a:srgbClr val="0B0B0B"/>
                </a:solidFill>
                <a:effectLst/>
                <a:latin typeface="Arial" panose="020B0604020202020204" pitchFamily="34" charset="0"/>
                <a:ea typeface="Open Sans"/>
              </a:rPr>
              <a:t>. YOLO remains one of the most popular object detection architectures.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9178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2560E85-EA94-4E50-99BF-BA0BFD43B611}"/>
              </a:ext>
            </a:extLst>
          </p:cNvPr>
          <p:cNvPicPr>
            <a:picLocks noChangeAspect="1"/>
          </p:cNvPicPr>
          <p:nvPr/>
        </p:nvPicPr>
        <p:blipFill>
          <a:blip r:embed="rId2"/>
          <a:stretch>
            <a:fillRect/>
          </a:stretch>
        </p:blipFill>
        <p:spPr>
          <a:xfrm>
            <a:off x="0" y="1385353"/>
            <a:ext cx="12192000" cy="3252791"/>
          </a:xfrm>
          <a:prstGeom prst="rect">
            <a:avLst/>
          </a:prstGeom>
        </p:spPr>
      </p:pic>
    </p:spTree>
    <p:extLst>
      <p:ext uri="{BB962C8B-B14F-4D97-AF65-F5344CB8AC3E}">
        <p14:creationId xmlns:p14="http://schemas.microsoft.com/office/powerpoint/2010/main" val="60688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19C6E7E6-9AB5-410D-98ED-4887B25DB755}"/>
              </a:ext>
            </a:extLst>
          </p:cNvPr>
          <p:cNvSpPr/>
          <p:nvPr/>
        </p:nvSpPr>
        <p:spPr>
          <a:xfrm>
            <a:off x="86619" y="66128"/>
            <a:ext cx="1915974" cy="369332"/>
          </a:xfrm>
          <a:prstGeom prst="rect">
            <a:avLst/>
          </a:prstGeom>
        </p:spPr>
        <p:txBody>
          <a:bodyPr wrap="none">
            <a:spAutoFit/>
          </a:bodyPr>
          <a:lstStyle/>
          <a:p>
            <a:r>
              <a:rPr lang="en-IN" dirty="0">
                <a:solidFill>
                  <a:srgbClr val="0B0B0B"/>
                </a:solidFill>
                <a:latin typeface="var(--chakra-fonts-heading)"/>
              </a:rPr>
              <a:t>One vs Two Stages</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33D2208D-BCE4-4385-B8F2-1CA60D516B69}"/>
              </a:ext>
            </a:extLst>
          </p:cNvPr>
          <p:cNvSpPr/>
          <p:nvPr/>
        </p:nvSpPr>
        <p:spPr>
          <a:xfrm>
            <a:off x="0" y="5037546"/>
            <a:ext cx="12040278" cy="1754326"/>
          </a:xfrm>
          <a:prstGeom prst="rect">
            <a:avLst/>
          </a:prstGeom>
        </p:spPr>
        <p:txBody>
          <a:bodyPr wrap="square">
            <a:spAutoFit/>
          </a:bodyPr>
          <a:lstStyle/>
          <a:p>
            <a:r>
              <a:rPr lang="en-IN" b="1" dirty="0">
                <a:solidFill>
                  <a:srgbClr val="0B0B0B"/>
                </a:solidFill>
                <a:latin typeface="Open Sans"/>
              </a:rPr>
              <a:t>Two stage</a:t>
            </a:r>
            <a:r>
              <a:rPr lang="en-IN" dirty="0">
                <a:solidFill>
                  <a:srgbClr val="0B0B0B"/>
                </a:solidFill>
                <a:latin typeface="Open Sans"/>
              </a:rPr>
              <a:t> object detection models, such as </a:t>
            </a:r>
            <a:r>
              <a:rPr lang="en-IN" dirty="0" err="1">
                <a:solidFill>
                  <a:srgbClr val="0B0B0B"/>
                </a:solidFill>
                <a:latin typeface="Open Sans"/>
              </a:rPr>
              <a:t>FasterRCNN</a:t>
            </a:r>
            <a:r>
              <a:rPr lang="en-IN" dirty="0">
                <a:solidFill>
                  <a:srgbClr val="0B0B0B"/>
                </a:solidFill>
                <a:latin typeface="Open Sans"/>
              </a:rPr>
              <a:t>, need a region proposal step to propose ROIs. These regions of interest are then classified. </a:t>
            </a:r>
            <a:r>
              <a:rPr lang="en-IN" b="1" dirty="0">
                <a:solidFill>
                  <a:srgbClr val="0B0B0B"/>
                </a:solidFill>
                <a:latin typeface="Open Sans"/>
              </a:rPr>
              <a:t>One stage</a:t>
            </a:r>
            <a:r>
              <a:rPr lang="en-IN" dirty="0">
                <a:solidFill>
                  <a:srgbClr val="0B0B0B"/>
                </a:solidFill>
                <a:latin typeface="Open Sans"/>
              </a:rPr>
              <a:t> object detection algorithms, however, do not require a region proposal step and work directly off the input image. Whereas this initially meant that one stage object detectors were faster but less accurate, recent iterations of YOLO have shown better performances than </a:t>
            </a:r>
            <a:r>
              <a:rPr lang="en-IN" dirty="0" err="1">
                <a:solidFill>
                  <a:srgbClr val="0B0B0B"/>
                </a:solidFill>
                <a:latin typeface="Open Sans"/>
              </a:rPr>
              <a:t>FasterRCNN</a:t>
            </a:r>
            <a:r>
              <a:rPr lang="en-IN" dirty="0">
                <a:solidFill>
                  <a:srgbClr val="0B0B0B"/>
                </a:solidFill>
                <a:latin typeface="Open Sans"/>
              </a:rPr>
              <a:t>.</a:t>
            </a:r>
          </a:p>
          <a:p>
            <a:r>
              <a:rPr lang="en-IN" dirty="0">
                <a:solidFill>
                  <a:srgbClr val="0B0B0B"/>
                </a:solidFill>
                <a:latin typeface="Open Sans"/>
              </a:rPr>
              <a:t>However, </a:t>
            </a:r>
            <a:r>
              <a:rPr lang="en-IN" dirty="0" err="1">
                <a:solidFill>
                  <a:srgbClr val="0B0B0B"/>
                </a:solidFill>
                <a:latin typeface="Open Sans"/>
              </a:rPr>
              <a:t>FasterRCNN</a:t>
            </a:r>
            <a:r>
              <a:rPr lang="en-IN" dirty="0">
                <a:solidFill>
                  <a:srgbClr val="0B0B0B"/>
                </a:solidFill>
                <a:latin typeface="Open Sans"/>
              </a:rPr>
              <a:t> remains one of the most popular object detection algorithms, perhaps because of its wide availability in diverse libraries and the inertia of the industry to adopt more recent architectures.</a:t>
            </a:r>
            <a:endParaRPr lang="en-IN" b="0" i="0" dirty="0">
              <a:solidFill>
                <a:srgbClr val="0B0B0B"/>
              </a:solidFill>
              <a:effectLst/>
              <a:latin typeface="Open Sans"/>
            </a:endParaRPr>
          </a:p>
        </p:txBody>
      </p:sp>
      <p:pic>
        <p:nvPicPr>
          <p:cNvPr id="4" name="図 3">
            <a:extLst>
              <a:ext uri="{FF2B5EF4-FFF2-40B4-BE49-F238E27FC236}">
                <a16:creationId xmlns:a16="http://schemas.microsoft.com/office/drawing/2014/main" id="{43568C01-40A1-4CC3-A4FC-78F788A9B570}"/>
              </a:ext>
            </a:extLst>
          </p:cNvPr>
          <p:cNvPicPr>
            <a:picLocks noChangeAspect="1"/>
          </p:cNvPicPr>
          <p:nvPr/>
        </p:nvPicPr>
        <p:blipFill>
          <a:blip r:embed="rId2"/>
          <a:stretch>
            <a:fillRect/>
          </a:stretch>
        </p:blipFill>
        <p:spPr>
          <a:xfrm>
            <a:off x="1389864" y="1145219"/>
            <a:ext cx="9114941" cy="3774212"/>
          </a:xfrm>
          <a:prstGeom prst="rect">
            <a:avLst/>
          </a:prstGeom>
        </p:spPr>
      </p:pic>
    </p:spTree>
    <p:extLst>
      <p:ext uri="{BB962C8B-B14F-4D97-AF65-F5344CB8AC3E}">
        <p14:creationId xmlns:p14="http://schemas.microsoft.com/office/powerpoint/2010/main" val="295463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870A5BF-6846-4352-A5D2-74B23E84EDCC}"/>
              </a:ext>
            </a:extLst>
          </p:cNvPr>
          <p:cNvPicPr>
            <a:picLocks noChangeAspect="1"/>
          </p:cNvPicPr>
          <p:nvPr/>
        </p:nvPicPr>
        <p:blipFill>
          <a:blip r:embed="rId2"/>
          <a:stretch>
            <a:fillRect/>
          </a:stretch>
        </p:blipFill>
        <p:spPr>
          <a:xfrm>
            <a:off x="0" y="543882"/>
            <a:ext cx="12192000" cy="3923679"/>
          </a:xfrm>
          <a:prstGeom prst="rect">
            <a:avLst/>
          </a:prstGeom>
        </p:spPr>
      </p:pic>
    </p:spTree>
    <p:extLst>
      <p:ext uri="{BB962C8B-B14F-4D97-AF65-F5344CB8AC3E}">
        <p14:creationId xmlns:p14="http://schemas.microsoft.com/office/powerpoint/2010/main" val="320583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F60DFE4-5F72-421F-8953-F63D0DD35711}"/>
              </a:ext>
            </a:extLst>
          </p:cNvPr>
          <p:cNvSpPr/>
          <p:nvPr/>
        </p:nvSpPr>
        <p:spPr>
          <a:xfrm>
            <a:off x="82859" y="4913297"/>
            <a:ext cx="6096000" cy="1754326"/>
          </a:xfrm>
          <a:prstGeom prst="rect">
            <a:avLst/>
          </a:prstGeom>
        </p:spPr>
        <p:txBody>
          <a:bodyPr>
            <a:spAutoFit/>
          </a:bodyPr>
          <a:lstStyle/>
          <a:p>
            <a:r>
              <a:rPr lang="en-IN" dirty="0">
                <a:solidFill>
                  <a:srgbClr val="0B0B0B"/>
                </a:solidFill>
                <a:latin typeface="Open Sans"/>
              </a:rPr>
              <a:t>In this lesson, we will tackle:</a:t>
            </a:r>
          </a:p>
          <a:p>
            <a:pPr>
              <a:buFont typeface="Arial" panose="020B0604020202020204" pitchFamily="34" charset="0"/>
              <a:buChar char="•"/>
            </a:pPr>
            <a:r>
              <a:rPr lang="en-IN" dirty="0">
                <a:solidFill>
                  <a:srgbClr val="0B0B0B"/>
                </a:solidFill>
                <a:latin typeface="Open Sans"/>
              </a:rPr>
              <a:t>An overview of object detection algorithms</a:t>
            </a:r>
          </a:p>
          <a:p>
            <a:pPr>
              <a:buFont typeface="Arial" panose="020B0604020202020204" pitchFamily="34" charset="0"/>
              <a:buChar char="•"/>
            </a:pPr>
            <a:r>
              <a:rPr lang="en-IN" dirty="0">
                <a:solidFill>
                  <a:srgbClr val="0B0B0B"/>
                </a:solidFill>
                <a:latin typeface="Open Sans"/>
              </a:rPr>
              <a:t>A post processing method for detections</a:t>
            </a:r>
          </a:p>
          <a:p>
            <a:pPr>
              <a:buFont typeface="Arial" panose="020B0604020202020204" pitchFamily="34" charset="0"/>
              <a:buChar char="•"/>
            </a:pPr>
            <a:r>
              <a:rPr lang="en-IN" dirty="0">
                <a:solidFill>
                  <a:srgbClr val="0B0B0B"/>
                </a:solidFill>
                <a:latin typeface="Open Sans"/>
              </a:rPr>
              <a:t>A new metric: mean average precision (</a:t>
            </a:r>
            <a:r>
              <a:rPr lang="en-IN" dirty="0" err="1">
                <a:solidFill>
                  <a:srgbClr val="0B0B0B"/>
                </a:solidFill>
                <a:latin typeface="Open Sans"/>
              </a:rPr>
              <a:t>mAP</a:t>
            </a:r>
            <a:r>
              <a:rPr lang="en-IN" dirty="0">
                <a:solidFill>
                  <a:srgbClr val="0B0B0B"/>
                </a:solidFill>
                <a:latin typeface="Open Sans"/>
              </a:rPr>
              <a:t>)</a:t>
            </a:r>
          </a:p>
          <a:p>
            <a:pPr>
              <a:buFont typeface="Arial" panose="020B0604020202020204" pitchFamily="34" charset="0"/>
              <a:buChar char="•"/>
            </a:pPr>
            <a:r>
              <a:rPr lang="en-IN" dirty="0">
                <a:solidFill>
                  <a:srgbClr val="0B0B0B"/>
                </a:solidFill>
                <a:latin typeface="Open Sans"/>
              </a:rPr>
              <a:t>The TensorFlow object detection API</a:t>
            </a:r>
          </a:p>
          <a:p>
            <a:pPr>
              <a:buFont typeface="Arial" panose="020B0604020202020204" pitchFamily="34" charset="0"/>
              <a:buChar char="•"/>
            </a:pPr>
            <a:r>
              <a:rPr lang="en-IN" dirty="0">
                <a:solidFill>
                  <a:srgbClr val="0B0B0B"/>
                </a:solidFill>
                <a:latin typeface="Open Sans"/>
              </a:rPr>
              <a:t>Tips and tricks to train and monitor neural networks</a:t>
            </a:r>
            <a:endParaRPr lang="en-IN" b="0" i="0" dirty="0">
              <a:solidFill>
                <a:srgbClr val="0B0B0B"/>
              </a:solidFill>
              <a:effectLst/>
              <a:latin typeface="Open Sans"/>
            </a:endParaRPr>
          </a:p>
        </p:txBody>
      </p:sp>
      <p:pic>
        <p:nvPicPr>
          <p:cNvPr id="5" name="図 4">
            <a:extLst>
              <a:ext uri="{FF2B5EF4-FFF2-40B4-BE49-F238E27FC236}">
                <a16:creationId xmlns:a16="http://schemas.microsoft.com/office/drawing/2014/main" id="{47C96ED7-F3FF-4DDC-A5CF-54BCB4418E33}"/>
              </a:ext>
            </a:extLst>
          </p:cNvPr>
          <p:cNvPicPr>
            <a:picLocks noChangeAspect="1"/>
          </p:cNvPicPr>
          <p:nvPr/>
        </p:nvPicPr>
        <p:blipFill>
          <a:blip r:embed="rId2"/>
          <a:stretch>
            <a:fillRect/>
          </a:stretch>
        </p:blipFill>
        <p:spPr>
          <a:xfrm>
            <a:off x="377810" y="287587"/>
            <a:ext cx="10080086" cy="4189964"/>
          </a:xfrm>
          <a:prstGeom prst="rect">
            <a:avLst/>
          </a:prstGeom>
        </p:spPr>
      </p:pic>
    </p:spTree>
    <p:extLst>
      <p:ext uri="{BB962C8B-B14F-4D97-AF65-F5344CB8AC3E}">
        <p14:creationId xmlns:p14="http://schemas.microsoft.com/office/powerpoint/2010/main" val="637702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80D7580C-EBB8-44D1-B10C-BE2C9230391A}"/>
              </a:ext>
            </a:extLst>
          </p:cNvPr>
          <p:cNvSpPr/>
          <p:nvPr/>
        </p:nvSpPr>
        <p:spPr>
          <a:xfrm>
            <a:off x="241298" y="154905"/>
            <a:ext cx="2245808" cy="369332"/>
          </a:xfrm>
          <a:prstGeom prst="rect">
            <a:avLst/>
          </a:prstGeom>
        </p:spPr>
        <p:txBody>
          <a:bodyPr wrap="none">
            <a:spAutoFit/>
          </a:bodyPr>
          <a:lstStyle/>
          <a:p>
            <a:r>
              <a:rPr lang="en-IN" dirty="0">
                <a:solidFill>
                  <a:srgbClr val="0B0B0B"/>
                </a:solidFill>
                <a:latin typeface="var(--chakra-fonts-heading)"/>
              </a:rPr>
              <a:t>Non-Max Suppression</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8EDB323F-198E-413E-817B-0AD722BB9520}"/>
              </a:ext>
            </a:extLst>
          </p:cNvPr>
          <p:cNvSpPr>
            <a:spLocks noChangeArrowheads="1"/>
          </p:cNvSpPr>
          <p:nvPr/>
        </p:nvSpPr>
        <p:spPr bwMode="auto">
          <a:xfrm>
            <a:off x="133165" y="5778896"/>
            <a:ext cx="1030697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B0B0B"/>
                </a:solidFill>
                <a:effectLst/>
                <a:latin typeface="Arial" panose="020B0604020202020204" pitchFamily="34" charset="0"/>
                <a:ea typeface="Open Sans"/>
              </a:rPr>
              <a:t>Non max suppression (NMS)</a:t>
            </a:r>
            <a:r>
              <a:rPr kumimoji="0" lang="en-US" altLang="en-US" sz="1200" b="0" i="0" u="none" strike="noStrike" cap="none" normalizeH="0" baseline="0" dirty="0">
                <a:ln>
                  <a:noFill/>
                </a:ln>
                <a:solidFill>
                  <a:srgbClr val="0B0B0B"/>
                </a:solidFill>
                <a:effectLst/>
                <a:latin typeface="Arial" panose="020B0604020202020204" pitchFamily="34" charset="0"/>
                <a:ea typeface="Open Sans"/>
              </a:rPr>
              <a:t> is a post-processing methods to remove redundant detections. Remember the Region Proposal Network in </a:t>
            </a:r>
            <a:r>
              <a:rPr kumimoji="0" lang="en-US" altLang="en-US" sz="1200" b="0" i="0" u="none" strike="noStrike" cap="none" normalizeH="0" baseline="0" dirty="0" err="1">
                <a:ln>
                  <a:noFill/>
                </a:ln>
                <a:solidFill>
                  <a:srgbClr val="0B0B0B"/>
                </a:solidFill>
                <a:effectLst/>
                <a:latin typeface="Arial" panose="020B0604020202020204" pitchFamily="34" charset="0"/>
                <a:ea typeface="Open Sans"/>
              </a:rPr>
              <a:t>FasterRCNN</a:t>
            </a:r>
            <a:r>
              <a:rPr kumimoji="0" lang="en-US" altLang="en-US" sz="1200" b="0" i="0" u="none" strike="noStrike" cap="none" normalizeH="0" baseline="0" dirty="0">
                <a:ln>
                  <a:noFill/>
                </a:ln>
                <a:solidFill>
                  <a:srgbClr val="0B0B0B"/>
                </a:solidFill>
                <a:effectLst/>
                <a:latin typeface="Arial" panose="020B0604020202020204" pitchFamily="34" charset="0"/>
                <a:ea typeface="Open Sans"/>
              </a:rPr>
              <a:t>? For each location of the sliding window, the network generates </a:t>
            </a:r>
            <a:r>
              <a:rPr kumimoji="0" lang="en-US" altLang="en-US" sz="1200" b="0" i="0" u="none" strike="noStrike" cap="none" normalizeH="0" baseline="0" dirty="0">
                <a:ln>
                  <a:noFill/>
                </a:ln>
                <a:solidFill>
                  <a:schemeClr val="tx1"/>
                </a:solidFill>
                <a:effectLst/>
                <a:latin typeface="Arial Unicode MS"/>
                <a:ea typeface="var(--chakra-fonts-mono)"/>
              </a:rPr>
              <a:t>k</a:t>
            </a:r>
            <a:r>
              <a:rPr kumimoji="0" lang="en-US" altLang="en-US" sz="1200" b="0" i="0" u="none" strike="noStrike" cap="none" normalizeH="0" baseline="0" dirty="0">
                <a:ln>
                  <a:noFill/>
                </a:ln>
                <a:solidFill>
                  <a:srgbClr val="0B0B0B"/>
                </a:solidFill>
                <a:effectLst/>
                <a:ea typeface="Open Sans"/>
              </a:rPr>
              <a:t> </a:t>
            </a:r>
            <a:r>
              <a:rPr kumimoji="0" lang="en-US" altLang="en-US" sz="1200" b="0" i="0" u="none" strike="noStrike" cap="none" normalizeH="0" baseline="0" dirty="0">
                <a:ln>
                  <a:noFill/>
                </a:ln>
                <a:solidFill>
                  <a:srgbClr val="0B0B0B"/>
                </a:solidFill>
                <a:effectLst/>
                <a:latin typeface="Arial" panose="020B0604020202020204" pitchFamily="34" charset="0"/>
                <a:ea typeface="Open Sans"/>
              </a:rPr>
              <a:t>anchor boxes. Because of that, object detection algorithms tend to output a large number of bounding boxes. By using the confidence score of each prediction, we can clean these predictions by removing high-overlapping / lower confidence predictions.</a:t>
            </a:r>
            <a:r>
              <a:rPr kumimoji="0" lang="en-US" altLang="en-US" sz="8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図 3">
            <a:extLst>
              <a:ext uri="{FF2B5EF4-FFF2-40B4-BE49-F238E27FC236}">
                <a16:creationId xmlns:a16="http://schemas.microsoft.com/office/drawing/2014/main" id="{9A9B2B75-DAD1-4E5F-9AC9-CFACFE649849}"/>
              </a:ext>
            </a:extLst>
          </p:cNvPr>
          <p:cNvPicPr>
            <a:picLocks noChangeAspect="1"/>
          </p:cNvPicPr>
          <p:nvPr/>
        </p:nvPicPr>
        <p:blipFill>
          <a:blip r:embed="rId2"/>
          <a:stretch>
            <a:fillRect/>
          </a:stretch>
        </p:blipFill>
        <p:spPr>
          <a:xfrm>
            <a:off x="241298" y="1153387"/>
            <a:ext cx="9559650" cy="4551225"/>
          </a:xfrm>
          <a:prstGeom prst="rect">
            <a:avLst/>
          </a:prstGeom>
        </p:spPr>
      </p:pic>
    </p:spTree>
    <p:extLst>
      <p:ext uri="{BB962C8B-B14F-4D97-AF65-F5344CB8AC3E}">
        <p14:creationId xmlns:p14="http://schemas.microsoft.com/office/powerpoint/2010/main" val="413990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E79D4FB2-9D3F-44F2-80DE-A1C18DCA8FB2}"/>
              </a:ext>
            </a:extLst>
          </p:cNvPr>
          <p:cNvPicPr>
            <a:picLocks noChangeAspect="1"/>
          </p:cNvPicPr>
          <p:nvPr/>
        </p:nvPicPr>
        <p:blipFill>
          <a:blip r:embed="rId2"/>
          <a:stretch>
            <a:fillRect/>
          </a:stretch>
        </p:blipFill>
        <p:spPr>
          <a:xfrm>
            <a:off x="64686" y="629131"/>
            <a:ext cx="11725275" cy="4514850"/>
          </a:xfrm>
          <a:prstGeom prst="rect">
            <a:avLst/>
          </a:prstGeom>
        </p:spPr>
      </p:pic>
    </p:spTree>
    <p:extLst>
      <p:ext uri="{BB962C8B-B14F-4D97-AF65-F5344CB8AC3E}">
        <p14:creationId xmlns:p14="http://schemas.microsoft.com/office/powerpoint/2010/main" val="2462277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4FE42BB-8044-4F46-8B0D-44F85CC727E3}"/>
              </a:ext>
            </a:extLst>
          </p:cNvPr>
          <p:cNvSpPr/>
          <p:nvPr/>
        </p:nvSpPr>
        <p:spPr>
          <a:xfrm>
            <a:off x="121692" y="137149"/>
            <a:ext cx="1082348" cy="369332"/>
          </a:xfrm>
          <a:prstGeom prst="rect">
            <a:avLst/>
          </a:prstGeom>
        </p:spPr>
        <p:txBody>
          <a:bodyPr wrap="none">
            <a:spAutoFit/>
          </a:bodyPr>
          <a:lstStyle/>
          <a:p>
            <a:r>
              <a:rPr lang="en-IN" dirty="0">
                <a:solidFill>
                  <a:srgbClr val="0B0B0B"/>
                </a:solidFill>
                <a:latin typeface="var(--chakra-fonts-heading)"/>
              </a:rPr>
              <a:t>Soft-NMS</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44CAEAEF-1542-452A-B6A7-E51DC6FDA03A}"/>
              </a:ext>
            </a:extLst>
          </p:cNvPr>
          <p:cNvSpPr/>
          <p:nvPr/>
        </p:nvSpPr>
        <p:spPr>
          <a:xfrm>
            <a:off x="195308" y="5160444"/>
            <a:ext cx="11931588" cy="1477328"/>
          </a:xfrm>
          <a:prstGeom prst="rect">
            <a:avLst/>
          </a:prstGeom>
        </p:spPr>
        <p:txBody>
          <a:bodyPr wrap="square">
            <a:spAutoFit/>
          </a:bodyPr>
          <a:lstStyle/>
          <a:p>
            <a:r>
              <a:rPr lang="en-IN" dirty="0">
                <a:solidFill>
                  <a:srgbClr val="0B0B0B"/>
                </a:solidFill>
                <a:latin typeface="Open Sans"/>
              </a:rPr>
              <a:t>In this </a:t>
            </a:r>
            <a:r>
              <a:rPr lang="en-IN" b="1" u="sng" dirty="0">
                <a:solidFill>
                  <a:srgbClr val="2015FF"/>
                </a:solidFill>
                <a:latin typeface="Open Sans"/>
                <a:hlinkClick r:id="rId2"/>
              </a:rPr>
              <a:t>2017 paper(opens in a new tab)</a:t>
            </a:r>
            <a:r>
              <a:rPr lang="en-IN" dirty="0">
                <a:solidFill>
                  <a:srgbClr val="0B0B0B"/>
                </a:solidFill>
                <a:latin typeface="Open Sans"/>
              </a:rPr>
              <a:t>, the authors argued that NMS could actually hurt the performance of object detection algorithm by removing predictions of highly occluded objects. Instead, they proposed the </a:t>
            </a:r>
            <a:r>
              <a:rPr lang="en-IN" b="1" dirty="0">
                <a:solidFill>
                  <a:srgbClr val="0B0B0B"/>
                </a:solidFill>
                <a:latin typeface="Open Sans"/>
              </a:rPr>
              <a:t>Soft NMS</a:t>
            </a:r>
            <a:r>
              <a:rPr lang="en-IN" dirty="0">
                <a:solidFill>
                  <a:srgbClr val="0B0B0B"/>
                </a:solidFill>
                <a:latin typeface="Open Sans"/>
              </a:rPr>
              <a:t> algorithm. Soft NMS does not remove predictions that highly overlap higher confidence predictions, but instead reduces their confidence score. By doing so, Soft NMS improves the performance of object detection algorithms in dense environments.</a:t>
            </a:r>
            <a:endParaRPr lang="en-IN" dirty="0"/>
          </a:p>
        </p:txBody>
      </p:sp>
      <p:pic>
        <p:nvPicPr>
          <p:cNvPr id="4" name="図 3">
            <a:extLst>
              <a:ext uri="{FF2B5EF4-FFF2-40B4-BE49-F238E27FC236}">
                <a16:creationId xmlns:a16="http://schemas.microsoft.com/office/drawing/2014/main" id="{1065095C-1263-4FB6-9585-E604AFF457B1}"/>
              </a:ext>
            </a:extLst>
          </p:cNvPr>
          <p:cNvPicPr>
            <a:picLocks noChangeAspect="1"/>
          </p:cNvPicPr>
          <p:nvPr/>
        </p:nvPicPr>
        <p:blipFill>
          <a:blip r:embed="rId3"/>
          <a:stretch>
            <a:fillRect/>
          </a:stretch>
        </p:blipFill>
        <p:spPr>
          <a:xfrm>
            <a:off x="503433" y="937109"/>
            <a:ext cx="10487124" cy="4177728"/>
          </a:xfrm>
          <a:prstGeom prst="rect">
            <a:avLst/>
          </a:prstGeom>
        </p:spPr>
      </p:pic>
    </p:spTree>
    <p:extLst>
      <p:ext uri="{BB962C8B-B14F-4D97-AF65-F5344CB8AC3E}">
        <p14:creationId xmlns:p14="http://schemas.microsoft.com/office/powerpoint/2010/main" val="2272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2100E26-98B4-4665-BCBA-6131AD2613AC}"/>
              </a:ext>
            </a:extLst>
          </p:cNvPr>
          <p:cNvPicPr>
            <a:picLocks noChangeAspect="1"/>
          </p:cNvPicPr>
          <p:nvPr/>
        </p:nvPicPr>
        <p:blipFill>
          <a:blip r:embed="rId2"/>
          <a:stretch>
            <a:fillRect/>
          </a:stretch>
        </p:blipFill>
        <p:spPr>
          <a:xfrm>
            <a:off x="674704" y="0"/>
            <a:ext cx="9441788" cy="3666714"/>
          </a:xfrm>
          <a:prstGeom prst="rect">
            <a:avLst/>
          </a:prstGeom>
        </p:spPr>
      </p:pic>
      <p:pic>
        <p:nvPicPr>
          <p:cNvPr id="3" name="図 2">
            <a:extLst>
              <a:ext uri="{FF2B5EF4-FFF2-40B4-BE49-F238E27FC236}">
                <a16:creationId xmlns:a16="http://schemas.microsoft.com/office/drawing/2014/main" id="{9F028F8A-7586-44DD-9FD3-B99D8E7727A7}"/>
              </a:ext>
            </a:extLst>
          </p:cNvPr>
          <p:cNvPicPr>
            <a:picLocks noChangeAspect="1"/>
          </p:cNvPicPr>
          <p:nvPr/>
        </p:nvPicPr>
        <p:blipFill>
          <a:blip r:embed="rId3"/>
          <a:stretch>
            <a:fillRect/>
          </a:stretch>
        </p:blipFill>
        <p:spPr>
          <a:xfrm>
            <a:off x="124288" y="3429000"/>
            <a:ext cx="11517296" cy="3104271"/>
          </a:xfrm>
          <a:prstGeom prst="rect">
            <a:avLst/>
          </a:prstGeom>
        </p:spPr>
      </p:pic>
    </p:spTree>
    <p:extLst>
      <p:ext uri="{BB962C8B-B14F-4D97-AF65-F5344CB8AC3E}">
        <p14:creationId xmlns:p14="http://schemas.microsoft.com/office/powerpoint/2010/main" val="2398738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6BB72D3D-2588-445A-AC9C-D2B3FCE928FE}"/>
              </a:ext>
            </a:extLst>
          </p:cNvPr>
          <p:cNvSpPr/>
          <p:nvPr/>
        </p:nvSpPr>
        <p:spPr>
          <a:xfrm>
            <a:off x="96394" y="119394"/>
            <a:ext cx="3068276" cy="369332"/>
          </a:xfrm>
          <a:prstGeom prst="rect">
            <a:avLst/>
          </a:prstGeom>
        </p:spPr>
        <p:txBody>
          <a:bodyPr wrap="none">
            <a:spAutoFit/>
          </a:bodyPr>
          <a:lstStyle/>
          <a:p>
            <a:r>
              <a:rPr lang="en-IN" dirty="0">
                <a:solidFill>
                  <a:srgbClr val="0B0B0B"/>
                </a:solidFill>
                <a:latin typeface="var(--chakra-fonts-heading)"/>
              </a:rPr>
              <a:t>Mean Average Precision (</a:t>
            </a:r>
            <a:r>
              <a:rPr lang="en-IN" dirty="0" err="1">
                <a:solidFill>
                  <a:srgbClr val="0B0B0B"/>
                </a:solidFill>
                <a:latin typeface="var(--chakra-fonts-heading)"/>
              </a:rPr>
              <a:t>mAP</a:t>
            </a:r>
            <a:r>
              <a:rPr lang="en-IN" dirty="0">
                <a:solidFill>
                  <a:srgbClr val="0B0B0B"/>
                </a:solidFill>
                <a:latin typeface="var(--chakra-fonts-heading)"/>
              </a:rPr>
              <a:t>)</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75035520-6CE1-4C75-88CC-0C6AAC484215}"/>
              </a:ext>
            </a:extLst>
          </p:cNvPr>
          <p:cNvSpPr/>
          <p:nvPr/>
        </p:nvSpPr>
        <p:spPr>
          <a:xfrm>
            <a:off x="48197" y="5538277"/>
            <a:ext cx="12095606" cy="1200329"/>
          </a:xfrm>
          <a:prstGeom prst="rect">
            <a:avLst/>
          </a:prstGeom>
        </p:spPr>
        <p:txBody>
          <a:bodyPr wrap="square">
            <a:spAutoFit/>
          </a:bodyPr>
          <a:lstStyle/>
          <a:p>
            <a:r>
              <a:rPr lang="en-IN" b="1" dirty="0">
                <a:solidFill>
                  <a:srgbClr val="0B0B0B"/>
                </a:solidFill>
                <a:latin typeface="Open Sans"/>
              </a:rPr>
              <a:t>Mean Average Precision (</a:t>
            </a:r>
            <a:r>
              <a:rPr lang="en-IN" b="1" dirty="0" err="1">
                <a:solidFill>
                  <a:srgbClr val="0B0B0B"/>
                </a:solidFill>
                <a:latin typeface="Open Sans"/>
              </a:rPr>
              <a:t>mAP</a:t>
            </a:r>
            <a:r>
              <a:rPr lang="en-IN" b="1" dirty="0">
                <a:solidFill>
                  <a:srgbClr val="0B0B0B"/>
                </a:solidFill>
                <a:latin typeface="Open Sans"/>
              </a:rPr>
              <a:t>)</a:t>
            </a:r>
            <a:r>
              <a:rPr lang="en-IN" dirty="0">
                <a:solidFill>
                  <a:srgbClr val="0B0B0B"/>
                </a:solidFill>
                <a:latin typeface="Open Sans"/>
              </a:rPr>
              <a:t> is the to-go metric of the object detection task. You will find multiple variations of the </a:t>
            </a:r>
            <a:r>
              <a:rPr lang="en-IN" dirty="0" err="1">
                <a:solidFill>
                  <a:srgbClr val="0B0B0B"/>
                </a:solidFill>
                <a:latin typeface="Open Sans"/>
              </a:rPr>
              <a:t>mAP</a:t>
            </a:r>
            <a:r>
              <a:rPr lang="en-IN" dirty="0">
                <a:solidFill>
                  <a:srgbClr val="0B0B0B"/>
                </a:solidFill>
                <a:latin typeface="Open Sans"/>
              </a:rPr>
              <a:t> metric in the literature. The </a:t>
            </a:r>
            <a:r>
              <a:rPr lang="en-IN" b="1" u="sng" dirty="0">
                <a:solidFill>
                  <a:srgbClr val="2015FF"/>
                </a:solidFill>
                <a:latin typeface="Open Sans"/>
                <a:hlinkClick r:id="rId2"/>
              </a:rPr>
              <a:t>COCO challenge webpage(opens in a new tab)</a:t>
            </a:r>
            <a:r>
              <a:rPr lang="en-IN" dirty="0">
                <a:solidFill>
                  <a:srgbClr val="0B0B0B"/>
                </a:solidFill>
                <a:latin typeface="Open Sans"/>
              </a:rPr>
              <a:t> provides a good description of the different metrics. The </a:t>
            </a:r>
            <a:r>
              <a:rPr lang="en-IN" b="1" u="sng" dirty="0" err="1">
                <a:solidFill>
                  <a:srgbClr val="2015FF"/>
                </a:solidFill>
                <a:latin typeface="Open Sans"/>
                <a:hlinkClick r:id="rId3"/>
              </a:rPr>
              <a:t>pycocotools</a:t>
            </a:r>
            <a:r>
              <a:rPr lang="en-IN" b="1" u="sng" dirty="0">
                <a:solidFill>
                  <a:srgbClr val="2015FF"/>
                </a:solidFill>
                <a:latin typeface="Open Sans"/>
                <a:hlinkClick r:id="rId3"/>
              </a:rPr>
              <a:t>(opens in a new tab)</a:t>
            </a:r>
            <a:r>
              <a:rPr lang="en-IN" dirty="0">
                <a:solidFill>
                  <a:srgbClr val="0B0B0B"/>
                </a:solidFill>
                <a:latin typeface="Open Sans"/>
              </a:rPr>
              <a:t> Python library provides an easy way to evaluate your object detection results.</a:t>
            </a:r>
            <a:endParaRPr lang="en-IN" dirty="0"/>
          </a:p>
        </p:txBody>
      </p:sp>
      <p:pic>
        <p:nvPicPr>
          <p:cNvPr id="4" name="図 3">
            <a:extLst>
              <a:ext uri="{FF2B5EF4-FFF2-40B4-BE49-F238E27FC236}">
                <a16:creationId xmlns:a16="http://schemas.microsoft.com/office/drawing/2014/main" id="{8018207E-790C-4C17-B835-B8DF33E84E18}"/>
              </a:ext>
            </a:extLst>
          </p:cNvPr>
          <p:cNvPicPr>
            <a:picLocks noChangeAspect="1"/>
          </p:cNvPicPr>
          <p:nvPr/>
        </p:nvPicPr>
        <p:blipFill>
          <a:blip r:embed="rId4"/>
          <a:stretch>
            <a:fillRect/>
          </a:stretch>
        </p:blipFill>
        <p:spPr>
          <a:xfrm>
            <a:off x="546717" y="1195092"/>
            <a:ext cx="9431784" cy="3917474"/>
          </a:xfrm>
          <a:prstGeom prst="rect">
            <a:avLst/>
          </a:prstGeom>
        </p:spPr>
      </p:pic>
    </p:spTree>
    <p:extLst>
      <p:ext uri="{BB962C8B-B14F-4D97-AF65-F5344CB8AC3E}">
        <p14:creationId xmlns:p14="http://schemas.microsoft.com/office/powerpoint/2010/main" val="2901260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82219C2-73EE-43CE-AA8B-B36216DFC353}"/>
              </a:ext>
            </a:extLst>
          </p:cNvPr>
          <p:cNvPicPr>
            <a:picLocks noChangeAspect="1"/>
          </p:cNvPicPr>
          <p:nvPr/>
        </p:nvPicPr>
        <p:blipFill>
          <a:blip r:embed="rId2"/>
          <a:stretch>
            <a:fillRect/>
          </a:stretch>
        </p:blipFill>
        <p:spPr>
          <a:xfrm>
            <a:off x="1568943" y="0"/>
            <a:ext cx="8115131" cy="3349102"/>
          </a:xfrm>
          <a:prstGeom prst="rect">
            <a:avLst/>
          </a:prstGeom>
        </p:spPr>
      </p:pic>
      <p:pic>
        <p:nvPicPr>
          <p:cNvPr id="3" name="図 2">
            <a:extLst>
              <a:ext uri="{FF2B5EF4-FFF2-40B4-BE49-F238E27FC236}">
                <a16:creationId xmlns:a16="http://schemas.microsoft.com/office/drawing/2014/main" id="{85B4EACC-3EAA-4611-A589-57F1AEEB6641}"/>
              </a:ext>
            </a:extLst>
          </p:cNvPr>
          <p:cNvPicPr>
            <a:picLocks noChangeAspect="1"/>
          </p:cNvPicPr>
          <p:nvPr/>
        </p:nvPicPr>
        <p:blipFill>
          <a:blip r:embed="rId3"/>
          <a:stretch>
            <a:fillRect/>
          </a:stretch>
        </p:blipFill>
        <p:spPr>
          <a:xfrm>
            <a:off x="1568943" y="3349100"/>
            <a:ext cx="8055737" cy="3508900"/>
          </a:xfrm>
          <a:prstGeom prst="rect">
            <a:avLst/>
          </a:prstGeom>
        </p:spPr>
      </p:pic>
    </p:spTree>
    <p:extLst>
      <p:ext uri="{BB962C8B-B14F-4D97-AF65-F5344CB8AC3E}">
        <p14:creationId xmlns:p14="http://schemas.microsoft.com/office/powerpoint/2010/main" val="1830428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A05360C-4A06-455E-8838-FDF5F7423EF7}"/>
              </a:ext>
            </a:extLst>
          </p:cNvPr>
          <p:cNvPicPr>
            <a:picLocks noChangeAspect="1"/>
          </p:cNvPicPr>
          <p:nvPr/>
        </p:nvPicPr>
        <p:blipFill>
          <a:blip r:embed="rId2"/>
          <a:stretch>
            <a:fillRect/>
          </a:stretch>
        </p:blipFill>
        <p:spPr>
          <a:xfrm>
            <a:off x="0" y="109518"/>
            <a:ext cx="12192000" cy="3727088"/>
          </a:xfrm>
          <a:prstGeom prst="rect">
            <a:avLst/>
          </a:prstGeom>
        </p:spPr>
      </p:pic>
    </p:spTree>
    <p:extLst>
      <p:ext uri="{BB962C8B-B14F-4D97-AF65-F5344CB8AC3E}">
        <p14:creationId xmlns:p14="http://schemas.microsoft.com/office/powerpoint/2010/main" val="933422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E43932C2-D696-4FEC-B033-2F05D19982DE}"/>
              </a:ext>
            </a:extLst>
          </p:cNvPr>
          <p:cNvSpPr/>
          <p:nvPr/>
        </p:nvSpPr>
        <p:spPr>
          <a:xfrm>
            <a:off x="0" y="75006"/>
            <a:ext cx="2136611" cy="369332"/>
          </a:xfrm>
          <a:prstGeom prst="rect">
            <a:avLst/>
          </a:prstGeom>
        </p:spPr>
        <p:txBody>
          <a:bodyPr wrap="none">
            <a:spAutoFit/>
          </a:bodyPr>
          <a:lstStyle/>
          <a:p>
            <a:r>
              <a:rPr lang="en-IN" dirty="0">
                <a:solidFill>
                  <a:srgbClr val="0B0B0B"/>
                </a:solidFill>
                <a:latin typeface="var(--chakra-fonts-heading)"/>
              </a:rPr>
              <a:t>Object Detection API</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74C28349-1086-4F6D-A63F-079D77761FF4}"/>
              </a:ext>
            </a:extLst>
          </p:cNvPr>
          <p:cNvSpPr/>
          <p:nvPr/>
        </p:nvSpPr>
        <p:spPr>
          <a:xfrm>
            <a:off x="100613" y="5034041"/>
            <a:ext cx="11813219" cy="923330"/>
          </a:xfrm>
          <a:prstGeom prst="rect">
            <a:avLst/>
          </a:prstGeom>
        </p:spPr>
        <p:txBody>
          <a:bodyPr wrap="square">
            <a:spAutoFit/>
          </a:bodyPr>
          <a:lstStyle/>
          <a:p>
            <a:r>
              <a:rPr lang="en-IN" dirty="0">
                <a:solidFill>
                  <a:srgbClr val="0B0B0B"/>
                </a:solidFill>
                <a:latin typeface="Open Sans"/>
              </a:rPr>
              <a:t>The </a:t>
            </a:r>
            <a:r>
              <a:rPr lang="en-IN" b="1" dirty="0" err="1">
                <a:solidFill>
                  <a:srgbClr val="0B0B0B"/>
                </a:solidFill>
                <a:latin typeface="Open Sans"/>
              </a:rPr>
              <a:t>Tensorflow</a:t>
            </a:r>
            <a:r>
              <a:rPr lang="en-IN" b="1" dirty="0">
                <a:solidFill>
                  <a:srgbClr val="0B0B0B"/>
                </a:solidFill>
                <a:latin typeface="Open Sans"/>
              </a:rPr>
              <a:t> Object Detection API</a:t>
            </a:r>
            <a:r>
              <a:rPr lang="en-IN" dirty="0">
                <a:solidFill>
                  <a:srgbClr val="0B0B0B"/>
                </a:solidFill>
                <a:latin typeface="Open Sans"/>
              </a:rPr>
              <a:t> provides a simple interface to develop and train object detection models in TensorFlow. It uses a single </a:t>
            </a:r>
            <a:r>
              <a:rPr lang="en-IN" b="1" dirty="0">
                <a:solidFill>
                  <a:srgbClr val="0B0B0B"/>
                </a:solidFill>
                <a:latin typeface="Open Sans"/>
              </a:rPr>
              <a:t>config file</a:t>
            </a:r>
            <a:r>
              <a:rPr lang="en-IN" dirty="0">
                <a:solidFill>
                  <a:srgbClr val="0B0B0B"/>
                </a:solidFill>
                <a:latin typeface="Open Sans"/>
              </a:rPr>
              <a:t> to describe the entire training pipeline, including the model architecture, the different datasets and hyperparameters.</a:t>
            </a:r>
            <a:endParaRPr lang="en-IN" dirty="0"/>
          </a:p>
        </p:txBody>
      </p:sp>
      <p:pic>
        <p:nvPicPr>
          <p:cNvPr id="4" name="図 3">
            <a:extLst>
              <a:ext uri="{FF2B5EF4-FFF2-40B4-BE49-F238E27FC236}">
                <a16:creationId xmlns:a16="http://schemas.microsoft.com/office/drawing/2014/main" id="{A0E7DDFC-889C-4A4A-B567-80C3585CC9F9}"/>
              </a:ext>
            </a:extLst>
          </p:cNvPr>
          <p:cNvPicPr>
            <a:picLocks noChangeAspect="1"/>
          </p:cNvPicPr>
          <p:nvPr/>
        </p:nvPicPr>
        <p:blipFill>
          <a:blip r:embed="rId2"/>
          <a:stretch>
            <a:fillRect/>
          </a:stretch>
        </p:blipFill>
        <p:spPr>
          <a:xfrm>
            <a:off x="872943" y="728363"/>
            <a:ext cx="10144246" cy="4205163"/>
          </a:xfrm>
          <a:prstGeom prst="rect">
            <a:avLst/>
          </a:prstGeom>
        </p:spPr>
      </p:pic>
    </p:spTree>
    <p:extLst>
      <p:ext uri="{BB962C8B-B14F-4D97-AF65-F5344CB8AC3E}">
        <p14:creationId xmlns:p14="http://schemas.microsoft.com/office/powerpoint/2010/main" val="685275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0A7FEF6-3408-48F4-A008-00B9EB19CD48}"/>
              </a:ext>
            </a:extLst>
          </p:cNvPr>
          <p:cNvPicPr>
            <a:picLocks noChangeAspect="1"/>
          </p:cNvPicPr>
          <p:nvPr/>
        </p:nvPicPr>
        <p:blipFill>
          <a:blip r:embed="rId2"/>
          <a:stretch>
            <a:fillRect/>
          </a:stretch>
        </p:blipFill>
        <p:spPr>
          <a:xfrm>
            <a:off x="827567" y="399495"/>
            <a:ext cx="9717127" cy="6059010"/>
          </a:xfrm>
          <a:prstGeom prst="rect">
            <a:avLst/>
          </a:prstGeom>
        </p:spPr>
      </p:pic>
    </p:spTree>
    <p:extLst>
      <p:ext uri="{BB962C8B-B14F-4D97-AF65-F5344CB8AC3E}">
        <p14:creationId xmlns:p14="http://schemas.microsoft.com/office/powerpoint/2010/main" val="3585033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4135FA86-2EA2-44C9-A859-EE190545EDB2}"/>
              </a:ext>
            </a:extLst>
          </p:cNvPr>
          <p:cNvSpPr/>
          <p:nvPr/>
        </p:nvSpPr>
        <p:spPr>
          <a:xfrm>
            <a:off x="224189" y="101639"/>
            <a:ext cx="1640834" cy="369332"/>
          </a:xfrm>
          <a:prstGeom prst="rect">
            <a:avLst/>
          </a:prstGeom>
        </p:spPr>
        <p:txBody>
          <a:bodyPr wrap="none">
            <a:spAutoFit/>
          </a:bodyPr>
          <a:lstStyle/>
          <a:p>
            <a:r>
              <a:rPr lang="en-IN" dirty="0">
                <a:solidFill>
                  <a:srgbClr val="0B0B0B"/>
                </a:solidFill>
                <a:latin typeface="var(--chakra-fonts-heading)"/>
              </a:rPr>
              <a:t>Training Tips #1</a:t>
            </a:r>
            <a:endParaRPr lang="en-IN" b="0" i="0" dirty="0">
              <a:solidFill>
                <a:srgbClr val="0B0B0B"/>
              </a:solidFill>
              <a:effectLst/>
              <a:latin typeface="var(--chakra-fonts-heading)"/>
            </a:endParaRPr>
          </a:p>
        </p:txBody>
      </p:sp>
      <p:pic>
        <p:nvPicPr>
          <p:cNvPr id="3" name="図 2">
            <a:extLst>
              <a:ext uri="{FF2B5EF4-FFF2-40B4-BE49-F238E27FC236}">
                <a16:creationId xmlns:a16="http://schemas.microsoft.com/office/drawing/2014/main" id="{7FBB10F0-9E5D-4471-B2AE-5138D2E05741}"/>
              </a:ext>
            </a:extLst>
          </p:cNvPr>
          <p:cNvPicPr>
            <a:picLocks noChangeAspect="1"/>
          </p:cNvPicPr>
          <p:nvPr/>
        </p:nvPicPr>
        <p:blipFill>
          <a:blip r:embed="rId2"/>
          <a:stretch>
            <a:fillRect/>
          </a:stretch>
        </p:blipFill>
        <p:spPr>
          <a:xfrm>
            <a:off x="691672" y="1392341"/>
            <a:ext cx="10139086" cy="4470296"/>
          </a:xfrm>
          <a:prstGeom prst="rect">
            <a:avLst/>
          </a:prstGeom>
        </p:spPr>
      </p:pic>
    </p:spTree>
    <p:extLst>
      <p:ext uri="{BB962C8B-B14F-4D97-AF65-F5344CB8AC3E}">
        <p14:creationId xmlns:p14="http://schemas.microsoft.com/office/powerpoint/2010/main" val="3451566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867AAEC-6AB4-4608-81CC-BBE196169E8B}"/>
              </a:ext>
            </a:extLst>
          </p:cNvPr>
          <p:cNvPicPr>
            <a:picLocks noChangeAspect="1"/>
          </p:cNvPicPr>
          <p:nvPr/>
        </p:nvPicPr>
        <p:blipFill>
          <a:blip r:embed="rId2"/>
          <a:stretch>
            <a:fillRect/>
          </a:stretch>
        </p:blipFill>
        <p:spPr>
          <a:xfrm>
            <a:off x="153648" y="0"/>
            <a:ext cx="9345459" cy="3519113"/>
          </a:xfrm>
          <a:prstGeom prst="rect">
            <a:avLst/>
          </a:prstGeom>
        </p:spPr>
      </p:pic>
      <p:sp>
        <p:nvSpPr>
          <p:cNvPr id="3" name="正方形/長方形 2">
            <a:extLst>
              <a:ext uri="{FF2B5EF4-FFF2-40B4-BE49-F238E27FC236}">
                <a16:creationId xmlns:a16="http://schemas.microsoft.com/office/drawing/2014/main" id="{24D144EE-3378-4C07-9141-E5CEDB5D2C7C}"/>
              </a:ext>
            </a:extLst>
          </p:cNvPr>
          <p:cNvSpPr/>
          <p:nvPr/>
        </p:nvSpPr>
        <p:spPr>
          <a:xfrm>
            <a:off x="153648" y="3429000"/>
            <a:ext cx="1185133" cy="369332"/>
          </a:xfrm>
          <a:prstGeom prst="rect">
            <a:avLst/>
          </a:prstGeom>
        </p:spPr>
        <p:txBody>
          <a:bodyPr wrap="none">
            <a:spAutoFit/>
          </a:bodyPr>
          <a:lstStyle/>
          <a:p>
            <a:r>
              <a:rPr lang="en-IN" dirty="0">
                <a:solidFill>
                  <a:srgbClr val="0B0B0B"/>
                </a:solidFill>
                <a:latin typeface="var(--chakra-fonts-heading)"/>
              </a:rPr>
              <a:t>Big Picture</a:t>
            </a:r>
            <a:endParaRPr lang="en-IN" b="0" i="0" dirty="0">
              <a:solidFill>
                <a:srgbClr val="0B0B0B"/>
              </a:solidFill>
              <a:effectLst/>
              <a:latin typeface="var(--chakra-fonts-heading)"/>
            </a:endParaRPr>
          </a:p>
        </p:txBody>
      </p:sp>
      <p:pic>
        <p:nvPicPr>
          <p:cNvPr id="4" name="図 3">
            <a:extLst>
              <a:ext uri="{FF2B5EF4-FFF2-40B4-BE49-F238E27FC236}">
                <a16:creationId xmlns:a16="http://schemas.microsoft.com/office/drawing/2014/main" id="{4B878402-B013-4F7D-90DD-42A79B56048A}"/>
              </a:ext>
            </a:extLst>
          </p:cNvPr>
          <p:cNvPicPr>
            <a:picLocks noChangeAspect="1"/>
          </p:cNvPicPr>
          <p:nvPr/>
        </p:nvPicPr>
        <p:blipFill>
          <a:blip r:embed="rId3"/>
          <a:stretch>
            <a:fillRect/>
          </a:stretch>
        </p:blipFill>
        <p:spPr>
          <a:xfrm>
            <a:off x="1833980" y="3613666"/>
            <a:ext cx="7860437" cy="3295911"/>
          </a:xfrm>
          <a:prstGeom prst="rect">
            <a:avLst/>
          </a:prstGeom>
        </p:spPr>
      </p:pic>
    </p:spTree>
    <p:extLst>
      <p:ext uri="{BB962C8B-B14F-4D97-AF65-F5344CB8AC3E}">
        <p14:creationId xmlns:p14="http://schemas.microsoft.com/office/powerpoint/2010/main" val="576703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97EE1AB2-451B-4462-AE27-4D51AC7D2775}"/>
              </a:ext>
            </a:extLst>
          </p:cNvPr>
          <p:cNvSpPr/>
          <p:nvPr/>
        </p:nvSpPr>
        <p:spPr>
          <a:xfrm>
            <a:off x="65102" y="117565"/>
            <a:ext cx="12044039" cy="1200329"/>
          </a:xfrm>
          <a:prstGeom prst="rect">
            <a:avLst/>
          </a:prstGeom>
        </p:spPr>
        <p:txBody>
          <a:bodyPr wrap="square">
            <a:spAutoFit/>
          </a:bodyPr>
          <a:lstStyle/>
          <a:p>
            <a:r>
              <a:rPr lang="en-IN" b="1" dirty="0" err="1">
                <a:solidFill>
                  <a:srgbClr val="0B0B0B"/>
                </a:solidFill>
                <a:latin typeface="Open Sans"/>
              </a:rPr>
              <a:t>nvtop</a:t>
            </a:r>
            <a:r>
              <a:rPr lang="en-IN" dirty="0">
                <a:solidFill>
                  <a:srgbClr val="0B0B0B"/>
                </a:solidFill>
                <a:latin typeface="Open Sans"/>
              </a:rPr>
              <a:t> is a great, </a:t>
            </a:r>
            <a:r>
              <a:rPr lang="en-IN" b="1" u="sng" dirty="0">
                <a:solidFill>
                  <a:srgbClr val="2015FF"/>
                </a:solidFill>
                <a:latin typeface="Open Sans"/>
                <a:hlinkClick r:id="rId2"/>
              </a:rPr>
              <a:t>open source(opens in a new tab)</a:t>
            </a:r>
            <a:r>
              <a:rPr lang="en-IN" dirty="0">
                <a:solidFill>
                  <a:srgbClr val="0B0B0B"/>
                </a:solidFill>
                <a:latin typeface="Open Sans"/>
              </a:rPr>
              <a:t> tool to track the performances of your GPU. It is the GPU version of </a:t>
            </a:r>
            <a:r>
              <a:rPr lang="en-IN" b="1" u="sng" dirty="0" err="1">
                <a:solidFill>
                  <a:srgbClr val="2015FF"/>
                </a:solidFill>
                <a:latin typeface="Open Sans"/>
                <a:hlinkClick r:id="rId3"/>
              </a:rPr>
              <a:t>htop</a:t>
            </a:r>
            <a:r>
              <a:rPr lang="en-IN" b="1" u="sng" dirty="0">
                <a:solidFill>
                  <a:srgbClr val="2015FF"/>
                </a:solidFill>
                <a:latin typeface="Open Sans"/>
                <a:hlinkClick r:id="rId3"/>
              </a:rPr>
              <a:t>(opens in a new tab)</a:t>
            </a:r>
            <a:r>
              <a:rPr lang="en-IN" dirty="0">
                <a:solidFill>
                  <a:srgbClr val="0B0B0B"/>
                </a:solidFill>
                <a:latin typeface="Open Sans"/>
              </a:rPr>
              <a:t> and is very useful to identify any potential issues with your training pipeline.</a:t>
            </a:r>
          </a:p>
          <a:p>
            <a:r>
              <a:rPr lang="en-IN" dirty="0">
                <a:solidFill>
                  <a:srgbClr val="0B0B0B"/>
                </a:solidFill>
                <a:latin typeface="Open Sans"/>
              </a:rPr>
              <a:t>A very common problem when training deep neural network is the GPU idling because it is not receiving data fast enough. In other words, the data is processed faster by the GPU than it is being loaded by the CPU.</a:t>
            </a:r>
            <a:endParaRPr lang="en-IN" b="0" i="0" dirty="0">
              <a:solidFill>
                <a:srgbClr val="0B0B0B"/>
              </a:solidFill>
              <a:effectLst/>
              <a:latin typeface="Open Sans"/>
            </a:endParaRPr>
          </a:p>
        </p:txBody>
      </p:sp>
      <p:pic>
        <p:nvPicPr>
          <p:cNvPr id="3" name="図 2">
            <a:extLst>
              <a:ext uri="{FF2B5EF4-FFF2-40B4-BE49-F238E27FC236}">
                <a16:creationId xmlns:a16="http://schemas.microsoft.com/office/drawing/2014/main" id="{D16DE5C4-75F5-44C1-8F07-C9CF5AEF3935}"/>
              </a:ext>
            </a:extLst>
          </p:cNvPr>
          <p:cNvPicPr>
            <a:picLocks noChangeAspect="1"/>
          </p:cNvPicPr>
          <p:nvPr/>
        </p:nvPicPr>
        <p:blipFill>
          <a:blip r:embed="rId4"/>
          <a:stretch>
            <a:fillRect/>
          </a:stretch>
        </p:blipFill>
        <p:spPr>
          <a:xfrm>
            <a:off x="672345" y="1694274"/>
            <a:ext cx="9430444" cy="3469451"/>
          </a:xfrm>
          <a:prstGeom prst="rect">
            <a:avLst/>
          </a:prstGeom>
        </p:spPr>
      </p:pic>
    </p:spTree>
    <p:extLst>
      <p:ext uri="{BB962C8B-B14F-4D97-AF65-F5344CB8AC3E}">
        <p14:creationId xmlns:p14="http://schemas.microsoft.com/office/powerpoint/2010/main" val="4058725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7CFD0C7-AA6A-4B35-A314-C40025FF69D9}"/>
              </a:ext>
            </a:extLst>
          </p:cNvPr>
          <p:cNvPicPr>
            <a:picLocks noChangeAspect="1"/>
          </p:cNvPicPr>
          <p:nvPr/>
        </p:nvPicPr>
        <p:blipFill>
          <a:blip r:embed="rId3"/>
          <a:stretch>
            <a:fillRect/>
          </a:stretch>
        </p:blipFill>
        <p:spPr>
          <a:xfrm>
            <a:off x="0" y="0"/>
            <a:ext cx="12192000" cy="3622720"/>
          </a:xfrm>
          <a:prstGeom prst="rect">
            <a:avLst/>
          </a:prstGeom>
        </p:spPr>
      </p:pic>
      <p:sp>
        <p:nvSpPr>
          <p:cNvPr id="3" name="正方形/長方形 2">
            <a:extLst>
              <a:ext uri="{FF2B5EF4-FFF2-40B4-BE49-F238E27FC236}">
                <a16:creationId xmlns:a16="http://schemas.microsoft.com/office/drawing/2014/main" id="{432A2E43-4D07-4821-A3BA-AECBD2FCA15E}"/>
              </a:ext>
            </a:extLst>
          </p:cNvPr>
          <p:cNvSpPr/>
          <p:nvPr/>
        </p:nvSpPr>
        <p:spPr>
          <a:xfrm>
            <a:off x="135412" y="3438054"/>
            <a:ext cx="1640834" cy="369332"/>
          </a:xfrm>
          <a:prstGeom prst="rect">
            <a:avLst/>
          </a:prstGeom>
        </p:spPr>
        <p:txBody>
          <a:bodyPr wrap="none">
            <a:spAutoFit/>
          </a:bodyPr>
          <a:lstStyle/>
          <a:p>
            <a:r>
              <a:rPr lang="en-IN" dirty="0">
                <a:solidFill>
                  <a:srgbClr val="0B0B0B"/>
                </a:solidFill>
                <a:latin typeface="var(--chakra-fonts-heading)"/>
              </a:rPr>
              <a:t>Training Tips #2</a:t>
            </a:r>
            <a:endParaRPr lang="en-IN" b="0" i="0" dirty="0">
              <a:solidFill>
                <a:srgbClr val="0B0B0B"/>
              </a:solidFill>
              <a:effectLst/>
              <a:latin typeface="var(--chakra-fonts-heading)"/>
            </a:endParaRPr>
          </a:p>
        </p:txBody>
      </p:sp>
      <p:sp>
        <p:nvSpPr>
          <p:cNvPr id="4" name="正方形/長方形 3">
            <a:extLst>
              <a:ext uri="{FF2B5EF4-FFF2-40B4-BE49-F238E27FC236}">
                <a16:creationId xmlns:a16="http://schemas.microsoft.com/office/drawing/2014/main" id="{354C58DE-0A7C-4D8E-A144-4F264EFE3FDB}"/>
              </a:ext>
            </a:extLst>
          </p:cNvPr>
          <p:cNvSpPr/>
          <p:nvPr/>
        </p:nvSpPr>
        <p:spPr>
          <a:xfrm>
            <a:off x="135412" y="4006225"/>
            <a:ext cx="11831687" cy="2585323"/>
          </a:xfrm>
          <a:prstGeom prst="rect">
            <a:avLst/>
          </a:prstGeom>
        </p:spPr>
        <p:txBody>
          <a:bodyPr wrap="square">
            <a:spAutoFit/>
          </a:bodyPr>
          <a:lstStyle/>
          <a:p>
            <a:r>
              <a:rPr lang="en-IN" dirty="0">
                <a:solidFill>
                  <a:srgbClr val="0B0B0B"/>
                </a:solidFill>
                <a:latin typeface="Open Sans"/>
              </a:rPr>
              <a:t>When training a NN model on a new problem, following these steps might save yourself headaches:</a:t>
            </a:r>
          </a:p>
          <a:p>
            <a:pPr>
              <a:buFont typeface="Arial" panose="020B0604020202020204" pitchFamily="34" charset="0"/>
              <a:buChar char="•"/>
            </a:pPr>
            <a:r>
              <a:rPr lang="en-IN" dirty="0">
                <a:solidFill>
                  <a:srgbClr val="0B0B0B"/>
                </a:solidFill>
                <a:latin typeface="Open Sans"/>
              </a:rPr>
              <a:t>Become one with the data. Study and </a:t>
            </a:r>
            <a:r>
              <a:rPr lang="en-IN" dirty="0" err="1">
                <a:solidFill>
                  <a:srgbClr val="0B0B0B"/>
                </a:solidFill>
                <a:latin typeface="Open Sans"/>
              </a:rPr>
              <a:t>analyze</a:t>
            </a:r>
            <a:r>
              <a:rPr lang="en-IN" dirty="0">
                <a:solidFill>
                  <a:srgbClr val="0B0B0B"/>
                </a:solidFill>
                <a:latin typeface="Open Sans"/>
              </a:rPr>
              <a:t> your dataset in as much depth as possible</a:t>
            </a:r>
          </a:p>
          <a:p>
            <a:pPr>
              <a:buFont typeface="Arial" panose="020B0604020202020204" pitchFamily="34" charset="0"/>
              <a:buChar char="•"/>
            </a:pPr>
            <a:r>
              <a:rPr lang="en-IN" dirty="0">
                <a:solidFill>
                  <a:srgbClr val="0B0B0B"/>
                </a:solidFill>
                <a:latin typeface="Open Sans"/>
              </a:rPr>
              <a:t>Establish baselines</a:t>
            </a:r>
          </a:p>
          <a:p>
            <a:pPr>
              <a:buFont typeface="Arial" panose="020B0604020202020204" pitchFamily="34" charset="0"/>
              <a:buChar char="•"/>
            </a:pPr>
            <a:r>
              <a:rPr lang="en-IN" dirty="0">
                <a:solidFill>
                  <a:srgbClr val="0B0B0B"/>
                </a:solidFill>
                <a:latin typeface="Open Sans"/>
              </a:rPr>
              <a:t>Check your training pipelines</a:t>
            </a:r>
          </a:p>
          <a:p>
            <a:pPr>
              <a:buFont typeface="Arial" panose="020B0604020202020204" pitchFamily="34" charset="0"/>
              <a:buChar char="•"/>
            </a:pPr>
            <a:r>
              <a:rPr lang="en-IN" dirty="0">
                <a:solidFill>
                  <a:srgbClr val="0B0B0B"/>
                </a:solidFill>
                <a:latin typeface="Open Sans"/>
              </a:rPr>
              <a:t>Start with a simple model and don't use any training tricks, such as learning rate annealing</a:t>
            </a:r>
          </a:p>
          <a:p>
            <a:pPr>
              <a:buFont typeface="Arial" panose="020B0604020202020204" pitchFamily="34" charset="0"/>
              <a:buChar char="•"/>
            </a:pPr>
            <a:r>
              <a:rPr lang="en-IN" dirty="0">
                <a:solidFill>
                  <a:srgbClr val="0B0B0B"/>
                </a:solidFill>
                <a:latin typeface="Open Sans"/>
              </a:rPr>
              <a:t>Iterate based on your results</a:t>
            </a:r>
          </a:p>
          <a:p>
            <a:r>
              <a:rPr lang="en-IN" dirty="0">
                <a:solidFill>
                  <a:srgbClr val="0B0B0B"/>
                </a:solidFill>
                <a:latin typeface="Open Sans"/>
              </a:rPr>
              <a:t>You can find an exhaustive check list to follow when training a new architecture </a:t>
            </a:r>
            <a:r>
              <a:rPr lang="en-IN" b="1" u="sng" dirty="0">
                <a:solidFill>
                  <a:srgbClr val="2015FF"/>
                </a:solidFill>
                <a:latin typeface="Open Sans"/>
                <a:hlinkClick r:id="rId4"/>
              </a:rPr>
              <a:t>here(opens in a new tab)</a:t>
            </a:r>
            <a:r>
              <a:rPr lang="en-IN" dirty="0">
                <a:solidFill>
                  <a:srgbClr val="0B0B0B"/>
                </a:solidFill>
                <a:latin typeface="Open Sans"/>
              </a:rPr>
              <a:t>.</a:t>
            </a:r>
          </a:p>
          <a:p>
            <a:br>
              <a:rPr lang="en-IN" dirty="0"/>
            </a:br>
            <a:endParaRPr lang="en-IN" dirty="0"/>
          </a:p>
        </p:txBody>
      </p:sp>
    </p:spTree>
    <p:extLst>
      <p:ext uri="{BB962C8B-B14F-4D97-AF65-F5344CB8AC3E}">
        <p14:creationId xmlns:p14="http://schemas.microsoft.com/office/powerpoint/2010/main" val="1570488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6727A17-C133-49D3-8B10-E6A739F2D9B8}"/>
              </a:ext>
            </a:extLst>
          </p:cNvPr>
          <p:cNvPicPr>
            <a:picLocks noChangeAspect="1"/>
          </p:cNvPicPr>
          <p:nvPr/>
        </p:nvPicPr>
        <p:blipFill>
          <a:blip r:embed="rId2"/>
          <a:stretch>
            <a:fillRect/>
          </a:stretch>
        </p:blipFill>
        <p:spPr>
          <a:xfrm>
            <a:off x="742950" y="308637"/>
            <a:ext cx="10706100" cy="3914775"/>
          </a:xfrm>
          <a:prstGeom prst="rect">
            <a:avLst/>
          </a:prstGeom>
        </p:spPr>
      </p:pic>
      <p:pic>
        <p:nvPicPr>
          <p:cNvPr id="3" name="図 2">
            <a:extLst>
              <a:ext uri="{FF2B5EF4-FFF2-40B4-BE49-F238E27FC236}">
                <a16:creationId xmlns:a16="http://schemas.microsoft.com/office/drawing/2014/main" id="{AE8DD439-DCA0-4CFA-9F92-55044AC221F3}"/>
              </a:ext>
            </a:extLst>
          </p:cNvPr>
          <p:cNvPicPr>
            <a:picLocks noChangeAspect="1"/>
          </p:cNvPicPr>
          <p:nvPr/>
        </p:nvPicPr>
        <p:blipFill>
          <a:blip r:embed="rId3"/>
          <a:stretch>
            <a:fillRect/>
          </a:stretch>
        </p:blipFill>
        <p:spPr>
          <a:xfrm>
            <a:off x="0" y="3991943"/>
            <a:ext cx="8353332" cy="2866057"/>
          </a:xfrm>
          <a:prstGeom prst="rect">
            <a:avLst/>
          </a:prstGeom>
        </p:spPr>
      </p:pic>
    </p:spTree>
    <p:extLst>
      <p:ext uri="{BB962C8B-B14F-4D97-AF65-F5344CB8AC3E}">
        <p14:creationId xmlns:p14="http://schemas.microsoft.com/office/powerpoint/2010/main" val="1874852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48C6E64-FEE7-4C87-8AFB-92CE542F561C}"/>
              </a:ext>
            </a:extLst>
          </p:cNvPr>
          <p:cNvPicPr>
            <a:picLocks noChangeAspect="1"/>
          </p:cNvPicPr>
          <p:nvPr/>
        </p:nvPicPr>
        <p:blipFill>
          <a:blip r:embed="rId2"/>
          <a:stretch>
            <a:fillRect/>
          </a:stretch>
        </p:blipFill>
        <p:spPr>
          <a:xfrm>
            <a:off x="71022" y="0"/>
            <a:ext cx="12192000" cy="3806516"/>
          </a:xfrm>
          <a:prstGeom prst="rect">
            <a:avLst/>
          </a:prstGeom>
        </p:spPr>
      </p:pic>
      <p:sp>
        <p:nvSpPr>
          <p:cNvPr id="3" name="正方形/長方形 2">
            <a:extLst>
              <a:ext uri="{FF2B5EF4-FFF2-40B4-BE49-F238E27FC236}">
                <a16:creationId xmlns:a16="http://schemas.microsoft.com/office/drawing/2014/main" id="{A2C0C355-6367-4B1B-A4B0-ED1E1672E309}"/>
              </a:ext>
            </a:extLst>
          </p:cNvPr>
          <p:cNvSpPr/>
          <p:nvPr/>
        </p:nvSpPr>
        <p:spPr>
          <a:xfrm>
            <a:off x="71022" y="3966314"/>
            <a:ext cx="12049956" cy="2308324"/>
          </a:xfrm>
          <a:prstGeom prst="rect">
            <a:avLst/>
          </a:prstGeom>
        </p:spPr>
        <p:txBody>
          <a:bodyPr wrap="square">
            <a:spAutoFit/>
          </a:bodyPr>
          <a:lstStyle/>
          <a:p>
            <a:r>
              <a:rPr lang="en-IN" dirty="0">
                <a:solidFill>
                  <a:srgbClr val="0B0B0B"/>
                </a:solidFill>
                <a:latin typeface="Open Sans"/>
              </a:rPr>
              <a:t>In this lesson, we tackled the following:</a:t>
            </a:r>
          </a:p>
          <a:p>
            <a:pPr>
              <a:buFont typeface="Arial" panose="020B0604020202020204" pitchFamily="34" charset="0"/>
              <a:buChar char="•"/>
            </a:pPr>
            <a:r>
              <a:rPr lang="en-IN" b="1" dirty="0">
                <a:solidFill>
                  <a:srgbClr val="0B0B0B"/>
                </a:solidFill>
                <a:latin typeface="Open Sans"/>
              </a:rPr>
              <a:t>An overview of object detection algorithms:</a:t>
            </a:r>
            <a:r>
              <a:rPr lang="en-IN" dirty="0">
                <a:solidFill>
                  <a:srgbClr val="0B0B0B"/>
                </a:solidFill>
                <a:latin typeface="Open Sans"/>
              </a:rPr>
              <a:t> one and two stages object detections algorithms (RCNN family and YOLO)</a:t>
            </a:r>
          </a:p>
          <a:p>
            <a:pPr>
              <a:buFont typeface="Arial" panose="020B0604020202020204" pitchFamily="34" charset="0"/>
              <a:buChar char="•"/>
            </a:pPr>
            <a:r>
              <a:rPr lang="en-IN" b="1" dirty="0">
                <a:solidFill>
                  <a:srgbClr val="0B0B0B"/>
                </a:solidFill>
                <a:latin typeface="Open Sans"/>
              </a:rPr>
              <a:t>A post processing method for detections:</a:t>
            </a:r>
            <a:r>
              <a:rPr lang="en-IN" dirty="0">
                <a:solidFill>
                  <a:srgbClr val="0B0B0B"/>
                </a:solidFill>
                <a:latin typeface="Open Sans"/>
              </a:rPr>
              <a:t> NMS and soft NMS</a:t>
            </a:r>
          </a:p>
          <a:p>
            <a:pPr>
              <a:buFont typeface="Arial" panose="020B0604020202020204" pitchFamily="34" charset="0"/>
              <a:buChar char="•"/>
            </a:pPr>
            <a:r>
              <a:rPr lang="en-IN" b="1" dirty="0">
                <a:solidFill>
                  <a:srgbClr val="0B0B0B"/>
                </a:solidFill>
                <a:latin typeface="Open Sans"/>
              </a:rPr>
              <a:t>A new metric: mean average precision</a:t>
            </a:r>
            <a:r>
              <a:rPr lang="en-IN" dirty="0">
                <a:solidFill>
                  <a:srgbClr val="0B0B0B"/>
                </a:solidFill>
                <a:latin typeface="Open Sans"/>
              </a:rPr>
              <a:t> and how to calculate it</a:t>
            </a:r>
          </a:p>
          <a:p>
            <a:pPr>
              <a:buFont typeface="Arial" panose="020B0604020202020204" pitchFamily="34" charset="0"/>
              <a:buChar char="•"/>
            </a:pPr>
            <a:r>
              <a:rPr lang="en-IN" b="1" dirty="0">
                <a:solidFill>
                  <a:srgbClr val="0B0B0B"/>
                </a:solidFill>
                <a:latin typeface="Open Sans"/>
              </a:rPr>
              <a:t>The TensorFlow object detection API:</a:t>
            </a:r>
            <a:r>
              <a:rPr lang="en-IN" dirty="0">
                <a:solidFill>
                  <a:srgbClr val="0B0B0B"/>
                </a:solidFill>
                <a:latin typeface="Open Sans"/>
              </a:rPr>
              <a:t> a framework to train object detection algorithm with TensorFlow</a:t>
            </a:r>
          </a:p>
          <a:p>
            <a:pPr>
              <a:buFont typeface="Arial" panose="020B0604020202020204" pitchFamily="34" charset="0"/>
              <a:buChar char="•"/>
            </a:pPr>
            <a:r>
              <a:rPr lang="en-IN" b="1" dirty="0">
                <a:solidFill>
                  <a:srgbClr val="0B0B0B"/>
                </a:solidFill>
                <a:latin typeface="Open Sans"/>
              </a:rPr>
              <a:t>Tips and tricks to train and monitor NN:</a:t>
            </a:r>
            <a:r>
              <a:rPr lang="en-IN" dirty="0">
                <a:solidFill>
                  <a:srgbClr val="0B0B0B"/>
                </a:solidFill>
                <a:latin typeface="Open Sans"/>
              </a:rPr>
              <a:t> how to leverage different tools and a recipe to follow when training new architectures</a:t>
            </a:r>
            <a:endParaRPr lang="en-IN" b="0" i="0" dirty="0">
              <a:solidFill>
                <a:srgbClr val="0B0B0B"/>
              </a:solidFill>
              <a:effectLst/>
              <a:latin typeface="Open Sans"/>
            </a:endParaRPr>
          </a:p>
        </p:txBody>
      </p:sp>
    </p:spTree>
    <p:extLst>
      <p:ext uri="{BB962C8B-B14F-4D97-AF65-F5344CB8AC3E}">
        <p14:creationId xmlns:p14="http://schemas.microsoft.com/office/powerpoint/2010/main" val="3121026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9F79AA8-BFAA-4980-AE20-DE3ABF542B98}"/>
              </a:ext>
            </a:extLst>
          </p:cNvPr>
          <p:cNvPicPr>
            <a:picLocks noChangeAspect="1"/>
          </p:cNvPicPr>
          <p:nvPr/>
        </p:nvPicPr>
        <p:blipFill>
          <a:blip r:embed="rId2"/>
          <a:stretch>
            <a:fillRect/>
          </a:stretch>
        </p:blipFill>
        <p:spPr>
          <a:xfrm>
            <a:off x="277473" y="275531"/>
            <a:ext cx="11210925" cy="5934075"/>
          </a:xfrm>
          <a:prstGeom prst="rect">
            <a:avLst/>
          </a:prstGeom>
        </p:spPr>
      </p:pic>
    </p:spTree>
    <p:extLst>
      <p:ext uri="{BB962C8B-B14F-4D97-AF65-F5344CB8AC3E}">
        <p14:creationId xmlns:p14="http://schemas.microsoft.com/office/powerpoint/2010/main" val="1256458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7502EBA-2683-4DEA-A364-3050BC8A74D8}"/>
              </a:ext>
            </a:extLst>
          </p:cNvPr>
          <p:cNvPicPr>
            <a:picLocks noChangeAspect="1"/>
          </p:cNvPicPr>
          <p:nvPr/>
        </p:nvPicPr>
        <p:blipFill>
          <a:blip r:embed="rId2"/>
          <a:stretch>
            <a:fillRect/>
          </a:stretch>
        </p:blipFill>
        <p:spPr>
          <a:xfrm>
            <a:off x="293988" y="805096"/>
            <a:ext cx="11444225" cy="5247808"/>
          </a:xfrm>
          <a:prstGeom prst="rect">
            <a:avLst/>
          </a:prstGeom>
        </p:spPr>
      </p:pic>
    </p:spTree>
    <p:extLst>
      <p:ext uri="{BB962C8B-B14F-4D97-AF65-F5344CB8AC3E}">
        <p14:creationId xmlns:p14="http://schemas.microsoft.com/office/powerpoint/2010/main" val="410066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E853842E-AD09-4ADC-85EE-11F757492B55}"/>
              </a:ext>
            </a:extLst>
          </p:cNvPr>
          <p:cNvSpPr txBox="1"/>
          <p:nvPr/>
        </p:nvSpPr>
        <p:spPr>
          <a:xfrm>
            <a:off x="5184559" y="2956263"/>
            <a:ext cx="1331650" cy="369332"/>
          </a:xfrm>
          <a:prstGeom prst="rect">
            <a:avLst/>
          </a:prstGeom>
          <a:noFill/>
        </p:spPr>
        <p:txBody>
          <a:bodyPr wrap="square" rtlCol="0">
            <a:spAutoFit/>
          </a:bodyPr>
          <a:lstStyle/>
          <a:p>
            <a:r>
              <a:rPr lang="en-IN" dirty="0"/>
              <a:t>THE END</a:t>
            </a:r>
          </a:p>
        </p:txBody>
      </p:sp>
    </p:spTree>
    <p:extLst>
      <p:ext uri="{BB962C8B-B14F-4D97-AF65-F5344CB8AC3E}">
        <p14:creationId xmlns:p14="http://schemas.microsoft.com/office/powerpoint/2010/main" val="169986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E9ABE0D-DA49-4E63-A271-71FFCFF7E5A2}"/>
              </a:ext>
            </a:extLst>
          </p:cNvPr>
          <p:cNvPicPr>
            <a:picLocks noChangeAspect="1"/>
          </p:cNvPicPr>
          <p:nvPr/>
        </p:nvPicPr>
        <p:blipFill>
          <a:blip r:embed="rId2"/>
          <a:stretch>
            <a:fillRect/>
          </a:stretch>
        </p:blipFill>
        <p:spPr>
          <a:xfrm>
            <a:off x="2247715" y="94359"/>
            <a:ext cx="7242514" cy="4842781"/>
          </a:xfrm>
          <a:prstGeom prst="rect">
            <a:avLst/>
          </a:prstGeom>
        </p:spPr>
      </p:pic>
      <p:sp>
        <p:nvSpPr>
          <p:cNvPr id="3" name="正方形/長方形 2">
            <a:extLst>
              <a:ext uri="{FF2B5EF4-FFF2-40B4-BE49-F238E27FC236}">
                <a16:creationId xmlns:a16="http://schemas.microsoft.com/office/drawing/2014/main" id="{3FC9F035-E386-4F32-9631-4664FC2D2348}"/>
              </a:ext>
            </a:extLst>
          </p:cNvPr>
          <p:cNvSpPr/>
          <p:nvPr/>
        </p:nvSpPr>
        <p:spPr>
          <a:xfrm>
            <a:off x="211584" y="5204624"/>
            <a:ext cx="11768831" cy="923330"/>
          </a:xfrm>
          <a:prstGeom prst="rect">
            <a:avLst/>
          </a:prstGeom>
        </p:spPr>
        <p:txBody>
          <a:bodyPr wrap="square">
            <a:spAutoFit/>
          </a:bodyPr>
          <a:lstStyle/>
          <a:p>
            <a:r>
              <a:rPr lang="en-IN" dirty="0">
                <a:solidFill>
                  <a:srgbClr val="0B0B0B"/>
                </a:solidFill>
                <a:latin typeface="Open Sans"/>
              </a:rPr>
              <a:t>Let's look at the image above. We can quickly understand why image classification is not the way to go to fully understand the environment - there are multiple objects of multiple classes. We need an </a:t>
            </a:r>
            <a:r>
              <a:rPr lang="en-IN" b="1" dirty="0">
                <a:solidFill>
                  <a:srgbClr val="0B0B0B"/>
                </a:solidFill>
                <a:latin typeface="Open Sans"/>
              </a:rPr>
              <a:t>object detection</a:t>
            </a:r>
            <a:r>
              <a:rPr lang="en-IN" dirty="0">
                <a:solidFill>
                  <a:srgbClr val="0B0B0B"/>
                </a:solidFill>
                <a:latin typeface="Open Sans"/>
              </a:rPr>
              <a:t> algorithm here, where each object in the image is located and classified.</a:t>
            </a:r>
            <a:endParaRPr lang="en-IN" dirty="0"/>
          </a:p>
        </p:txBody>
      </p:sp>
    </p:spTree>
    <p:extLst>
      <p:ext uri="{BB962C8B-B14F-4D97-AF65-F5344CB8AC3E}">
        <p14:creationId xmlns:p14="http://schemas.microsoft.com/office/powerpoint/2010/main" val="292451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93AD137-8402-4B57-A600-1B86E4E702D0}"/>
              </a:ext>
            </a:extLst>
          </p:cNvPr>
          <p:cNvPicPr>
            <a:picLocks noChangeAspect="1"/>
          </p:cNvPicPr>
          <p:nvPr/>
        </p:nvPicPr>
        <p:blipFill>
          <a:blip r:embed="rId2"/>
          <a:stretch>
            <a:fillRect/>
          </a:stretch>
        </p:blipFill>
        <p:spPr>
          <a:xfrm>
            <a:off x="0" y="0"/>
            <a:ext cx="12192000" cy="3224265"/>
          </a:xfrm>
          <a:prstGeom prst="rect">
            <a:avLst/>
          </a:prstGeom>
        </p:spPr>
      </p:pic>
    </p:spTree>
    <p:extLst>
      <p:ext uri="{BB962C8B-B14F-4D97-AF65-F5344CB8AC3E}">
        <p14:creationId xmlns:p14="http://schemas.microsoft.com/office/powerpoint/2010/main" val="153849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7AFD97E3-F99C-49E1-BE9F-0BEC2051C9ED}"/>
              </a:ext>
            </a:extLst>
          </p:cNvPr>
          <p:cNvSpPr/>
          <p:nvPr/>
        </p:nvSpPr>
        <p:spPr>
          <a:xfrm>
            <a:off x="0" y="105074"/>
            <a:ext cx="2962991" cy="369332"/>
          </a:xfrm>
          <a:prstGeom prst="rect">
            <a:avLst/>
          </a:prstGeom>
        </p:spPr>
        <p:txBody>
          <a:bodyPr wrap="none">
            <a:spAutoFit/>
          </a:bodyPr>
          <a:lstStyle/>
          <a:p>
            <a:r>
              <a:rPr lang="en-IN" dirty="0">
                <a:solidFill>
                  <a:srgbClr val="0B0B0B"/>
                </a:solidFill>
                <a:latin typeface="var(--chakra-fonts-heading)"/>
              </a:rPr>
              <a:t>Region-Based CNNs (RCNNs) I</a:t>
            </a:r>
            <a:endParaRPr lang="en-IN" b="0" i="0" dirty="0">
              <a:solidFill>
                <a:srgbClr val="0B0B0B"/>
              </a:solidFill>
              <a:effectLst/>
              <a:latin typeface="var(--chakra-fonts-heading)"/>
            </a:endParaRPr>
          </a:p>
        </p:txBody>
      </p:sp>
      <p:sp>
        <p:nvSpPr>
          <p:cNvPr id="3" name="正方形/長方形 2">
            <a:extLst>
              <a:ext uri="{FF2B5EF4-FFF2-40B4-BE49-F238E27FC236}">
                <a16:creationId xmlns:a16="http://schemas.microsoft.com/office/drawing/2014/main" id="{E8D32F96-86EA-438B-B559-7F0133746F23}"/>
              </a:ext>
            </a:extLst>
          </p:cNvPr>
          <p:cNvSpPr/>
          <p:nvPr/>
        </p:nvSpPr>
        <p:spPr>
          <a:xfrm>
            <a:off x="0" y="4272677"/>
            <a:ext cx="12180163" cy="2585323"/>
          </a:xfrm>
          <a:prstGeom prst="rect">
            <a:avLst/>
          </a:prstGeom>
        </p:spPr>
        <p:txBody>
          <a:bodyPr wrap="square">
            <a:spAutoFit/>
          </a:bodyPr>
          <a:lstStyle/>
          <a:p>
            <a:r>
              <a:rPr lang="en-IN" dirty="0">
                <a:solidFill>
                  <a:srgbClr val="0B0B0B"/>
                </a:solidFill>
                <a:latin typeface="Open Sans"/>
              </a:rPr>
              <a:t>The first iterations of object detection algorithms relied on </a:t>
            </a:r>
            <a:r>
              <a:rPr lang="en-IN" b="1" dirty="0">
                <a:solidFill>
                  <a:srgbClr val="0B0B0B"/>
                </a:solidFill>
                <a:latin typeface="Open Sans"/>
              </a:rPr>
              <a:t>selective search</a:t>
            </a:r>
            <a:r>
              <a:rPr lang="en-IN" dirty="0">
                <a:solidFill>
                  <a:srgbClr val="0B0B0B"/>
                </a:solidFill>
                <a:latin typeface="Open Sans"/>
              </a:rPr>
              <a:t>, an </a:t>
            </a:r>
            <a:r>
              <a:rPr lang="en-IN" b="1" u="sng" dirty="0">
                <a:solidFill>
                  <a:srgbClr val="2015FF"/>
                </a:solidFill>
                <a:latin typeface="Open Sans"/>
                <a:hlinkClick r:id="rId2"/>
              </a:rPr>
              <a:t>iterative algorithm(opens in a new tab)</a:t>
            </a:r>
            <a:r>
              <a:rPr lang="en-IN" dirty="0">
                <a:solidFill>
                  <a:srgbClr val="0B0B0B"/>
                </a:solidFill>
                <a:latin typeface="Open Sans"/>
              </a:rPr>
              <a:t> that segment regions in an image.</a:t>
            </a:r>
          </a:p>
          <a:p>
            <a:r>
              <a:rPr lang="en-IN" dirty="0">
                <a:solidFill>
                  <a:srgbClr val="0B0B0B"/>
                </a:solidFill>
                <a:latin typeface="Open Sans"/>
              </a:rPr>
              <a:t>The first paper of the </a:t>
            </a:r>
            <a:r>
              <a:rPr lang="en-IN" b="1" dirty="0">
                <a:solidFill>
                  <a:srgbClr val="0B0B0B"/>
                </a:solidFill>
                <a:latin typeface="Open Sans"/>
              </a:rPr>
              <a:t>Region-Based CNN (RCNN)</a:t>
            </a:r>
            <a:r>
              <a:rPr lang="en-IN" dirty="0">
                <a:solidFill>
                  <a:srgbClr val="0B0B0B"/>
                </a:solidFill>
                <a:latin typeface="Open Sans"/>
              </a:rPr>
              <a:t> family used regions created by selective search as inputs to a convolutional neural network. This </a:t>
            </a:r>
            <a:r>
              <a:rPr lang="en-IN" b="1" u="sng" dirty="0">
                <a:solidFill>
                  <a:srgbClr val="2015FF"/>
                </a:solidFill>
                <a:latin typeface="Open Sans"/>
                <a:hlinkClick r:id="rId3"/>
              </a:rPr>
              <a:t>2014 paper(opens in a new tab)</a:t>
            </a:r>
            <a:r>
              <a:rPr lang="en-IN" dirty="0">
                <a:solidFill>
                  <a:srgbClr val="0B0B0B"/>
                </a:solidFill>
                <a:latin typeface="Open Sans"/>
              </a:rPr>
              <a:t> takes the regions created by selective search and resizes them to a fixed size resolution before feeding it into a CNN.</a:t>
            </a:r>
          </a:p>
          <a:p>
            <a:r>
              <a:rPr lang="en-IN" dirty="0">
                <a:solidFill>
                  <a:srgbClr val="0B0B0B"/>
                </a:solidFill>
                <a:latin typeface="Open Sans"/>
              </a:rPr>
              <a:t>Despite being a breakthrough in terms of performances, this architecture still has some downsides:</a:t>
            </a:r>
          </a:p>
          <a:p>
            <a:pPr>
              <a:buFont typeface="Arial" panose="020B0604020202020204" pitchFamily="34" charset="0"/>
              <a:buChar char="•"/>
            </a:pPr>
            <a:r>
              <a:rPr lang="en-IN" dirty="0">
                <a:solidFill>
                  <a:srgbClr val="0B0B0B"/>
                </a:solidFill>
                <a:latin typeface="Open Sans"/>
              </a:rPr>
              <a:t>The need to resize each region to fixed-size input</a:t>
            </a:r>
          </a:p>
          <a:p>
            <a:pPr>
              <a:buFont typeface="Arial" panose="020B0604020202020204" pitchFamily="34" charset="0"/>
              <a:buChar char="•"/>
            </a:pPr>
            <a:r>
              <a:rPr lang="en-IN" dirty="0">
                <a:solidFill>
                  <a:srgbClr val="0B0B0B"/>
                </a:solidFill>
                <a:latin typeface="Open Sans"/>
              </a:rPr>
              <a:t>The need to recompute CNN features for each region</a:t>
            </a:r>
          </a:p>
          <a:p>
            <a:pPr>
              <a:buFont typeface="Arial" panose="020B0604020202020204" pitchFamily="34" charset="0"/>
              <a:buChar char="•"/>
            </a:pPr>
            <a:r>
              <a:rPr lang="en-IN" dirty="0">
                <a:solidFill>
                  <a:srgbClr val="0B0B0B"/>
                </a:solidFill>
                <a:latin typeface="Open Sans"/>
              </a:rPr>
              <a:t>It is slow because it relies on selective search</a:t>
            </a:r>
            <a:endParaRPr lang="en-IN" b="0" i="0" dirty="0">
              <a:solidFill>
                <a:srgbClr val="0B0B0B"/>
              </a:solidFill>
              <a:effectLst/>
              <a:latin typeface="Open Sans"/>
            </a:endParaRPr>
          </a:p>
        </p:txBody>
      </p:sp>
      <p:pic>
        <p:nvPicPr>
          <p:cNvPr id="4" name="図 3">
            <a:extLst>
              <a:ext uri="{FF2B5EF4-FFF2-40B4-BE49-F238E27FC236}">
                <a16:creationId xmlns:a16="http://schemas.microsoft.com/office/drawing/2014/main" id="{87D14CBE-AA04-4906-87A4-8F2CD781ABBF}"/>
              </a:ext>
            </a:extLst>
          </p:cNvPr>
          <p:cNvPicPr>
            <a:picLocks noChangeAspect="1"/>
          </p:cNvPicPr>
          <p:nvPr/>
        </p:nvPicPr>
        <p:blipFill>
          <a:blip r:embed="rId4"/>
          <a:stretch>
            <a:fillRect/>
          </a:stretch>
        </p:blipFill>
        <p:spPr>
          <a:xfrm>
            <a:off x="1394996" y="750050"/>
            <a:ext cx="8601260" cy="3522627"/>
          </a:xfrm>
          <a:prstGeom prst="rect">
            <a:avLst/>
          </a:prstGeom>
        </p:spPr>
      </p:pic>
    </p:spTree>
    <p:extLst>
      <p:ext uri="{BB962C8B-B14F-4D97-AF65-F5344CB8AC3E}">
        <p14:creationId xmlns:p14="http://schemas.microsoft.com/office/powerpoint/2010/main" val="3886502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1652A81D-AEF7-49A0-A80E-6F3F4D9BFDAC}"/>
              </a:ext>
            </a:extLst>
          </p:cNvPr>
          <p:cNvPicPr>
            <a:picLocks noChangeAspect="1"/>
          </p:cNvPicPr>
          <p:nvPr/>
        </p:nvPicPr>
        <p:blipFill>
          <a:blip r:embed="rId2"/>
          <a:stretch>
            <a:fillRect/>
          </a:stretch>
        </p:blipFill>
        <p:spPr>
          <a:xfrm>
            <a:off x="404640" y="683580"/>
            <a:ext cx="11382720" cy="4758431"/>
          </a:xfrm>
          <a:prstGeom prst="rect">
            <a:avLst/>
          </a:prstGeom>
        </p:spPr>
      </p:pic>
    </p:spTree>
    <p:extLst>
      <p:ext uri="{BB962C8B-B14F-4D97-AF65-F5344CB8AC3E}">
        <p14:creationId xmlns:p14="http://schemas.microsoft.com/office/powerpoint/2010/main" val="873079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0EDFB96-7D9A-41EA-9A05-AD42E657EBF7}"/>
              </a:ext>
            </a:extLst>
          </p:cNvPr>
          <p:cNvSpPr/>
          <p:nvPr/>
        </p:nvSpPr>
        <p:spPr>
          <a:xfrm>
            <a:off x="104613" y="128272"/>
            <a:ext cx="867930" cy="369332"/>
          </a:xfrm>
          <a:prstGeom prst="rect">
            <a:avLst/>
          </a:prstGeom>
        </p:spPr>
        <p:txBody>
          <a:bodyPr wrap="none">
            <a:spAutoFit/>
          </a:bodyPr>
          <a:lstStyle/>
          <a:p>
            <a:r>
              <a:rPr lang="en-IN" dirty="0" err="1">
                <a:solidFill>
                  <a:srgbClr val="0B0B0B"/>
                </a:solidFill>
                <a:latin typeface="var(--chakra-fonts-heading)"/>
              </a:rPr>
              <a:t>SPPNet</a:t>
            </a:r>
            <a:endParaRPr lang="en-IN" b="0" i="0" dirty="0">
              <a:solidFill>
                <a:srgbClr val="0B0B0B"/>
              </a:solidFill>
              <a:effectLst/>
              <a:latin typeface="var(--chakra-fonts-heading)"/>
            </a:endParaRPr>
          </a:p>
        </p:txBody>
      </p:sp>
      <p:sp>
        <p:nvSpPr>
          <p:cNvPr id="3" name="Rectangle 1">
            <a:extLst>
              <a:ext uri="{FF2B5EF4-FFF2-40B4-BE49-F238E27FC236}">
                <a16:creationId xmlns:a16="http://schemas.microsoft.com/office/drawing/2014/main" id="{2E6FE01F-A3DC-4724-8317-1FE85101130A}"/>
              </a:ext>
            </a:extLst>
          </p:cNvPr>
          <p:cNvSpPr>
            <a:spLocks noChangeArrowheads="1"/>
          </p:cNvSpPr>
          <p:nvPr/>
        </p:nvSpPr>
        <p:spPr bwMode="auto">
          <a:xfrm>
            <a:off x="104613" y="3995678"/>
            <a:ext cx="11810260"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sng" strike="noStrike" cap="none" normalizeH="0" baseline="0" dirty="0" err="1">
                <a:ln>
                  <a:noFill/>
                </a:ln>
                <a:solidFill>
                  <a:srgbClr val="2015FF"/>
                </a:solidFill>
                <a:effectLst/>
                <a:latin typeface="Arial" panose="020B0604020202020204" pitchFamily="34" charset="0"/>
                <a:ea typeface="Open Sans"/>
                <a:hlinkClick r:id="rId2"/>
              </a:rPr>
              <a:t>SPPNet</a:t>
            </a:r>
            <a:r>
              <a:rPr kumimoji="0" lang="en-US" altLang="en-US" sz="1800" b="1" i="0" u="sng" strike="noStrike" cap="none" normalizeH="0" baseline="0" dirty="0">
                <a:ln>
                  <a:noFill/>
                </a:ln>
                <a:solidFill>
                  <a:srgbClr val="2015FF"/>
                </a:solidFill>
                <a:effectLst/>
                <a:latin typeface="Arial" panose="020B0604020202020204" pitchFamily="34" charset="0"/>
                <a:ea typeface="Open Sans"/>
                <a:hlinkClick r:id="rId2"/>
              </a:rPr>
              <a:t>(opens in a new tab)</a:t>
            </a:r>
            <a:r>
              <a:rPr kumimoji="0" lang="en-US" altLang="en-US" sz="1800" b="0" i="0" u="none" strike="noStrike" cap="none" normalizeH="0" baseline="0" dirty="0">
                <a:ln>
                  <a:noFill/>
                </a:ln>
                <a:solidFill>
                  <a:srgbClr val="0B0B0B"/>
                </a:solidFill>
                <a:effectLst/>
                <a:latin typeface="Arial" panose="020B0604020202020204" pitchFamily="34" charset="0"/>
                <a:ea typeface="Open Sans"/>
              </a:rPr>
              <a:t> </a:t>
            </a:r>
            <a:r>
              <a:rPr lang="en-US" altLang="en-US" dirty="0">
                <a:solidFill>
                  <a:srgbClr val="0B0B0B"/>
                </a:solidFill>
              </a:rPr>
              <a:t>introduced a new type of layer to remediate some of the issues of the RCNN architecture: the spatial pyramid pooling (SPP) layer. This layer takes a variable size input and creates a fixed-size input.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B0B0B"/>
                </a:solidFill>
              </a:rPr>
              <a:t>Let's consider an example of a 4 level SPP layer with a 1x1, 2x2, 2x3 and 4x4 split. We feed a 2D array to this layer. This array will be pooled using each one of these splits, creating a vector of dimensions1x1 + 2x2 + 2x3 + 4x4 = 27. No matter the resolution of the input image, the output vector will always be a 27x1 vector.</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solidFill>
                  <a:srgbClr val="0B0B0B"/>
                </a:solidFill>
              </a:rPr>
              <a:t>SPPNet</a:t>
            </a:r>
            <a:r>
              <a:rPr lang="en-US" altLang="en-US" dirty="0">
                <a:solidFill>
                  <a:srgbClr val="0B0B0B"/>
                </a:solidFill>
              </a:rPr>
              <a:t> also takes a different approach than RCNN by reusing the CNN feature. Indeed, instead of feeding the cropped input image, the entire image is fed to the CNN and the selective search regions are used to crop the final feature maps. These regions are then fed to a SPP layer. By doing so, </a:t>
            </a:r>
            <a:r>
              <a:rPr lang="en-US" altLang="en-US" dirty="0" err="1">
                <a:solidFill>
                  <a:srgbClr val="0B0B0B"/>
                </a:solidFill>
              </a:rPr>
              <a:t>SPPNet</a:t>
            </a:r>
            <a:r>
              <a:rPr lang="en-US" altLang="en-US" dirty="0">
                <a:solidFill>
                  <a:srgbClr val="0B0B0B"/>
                </a:solidFill>
              </a:rPr>
              <a:t> gets similar performances to RCNN while improving the inference time by almost 100 times.</a:t>
            </a:r>
          </a:p>
        </p:txBody>
      </p:sp>
      <p:pic>
        <p:nvPicPr>
          <p:cNvPr id="5" name="図 4">
            <a:extLst>
              <a:ext uri="{FF2B5EF4-FFF2-40B4-BE49-F238E27FC236}">
                <a16:creationId xmlns:a16="http://schemas.microsoft.com/office/drawing/2014/main" id="{4AEB6E07-83DC-4809-96F9-39795C98B74F}"/>
              </a:ext>
            </a:extLst>
          </p:cNvPr>
          <p:cNvPicPr>
            <a:picLocks noChangeAspect="1"/>
          </p:cNvPicPr>
          <p:nvPr/>
        </p:nvPicPr>
        <p:blipFill>
          <a:blip r:embed="rId3"/>
          <a:stretch>
            <a:fillRect/>
          </a:stretch>
        </p:blipFill>
        <p:spPr>
          <a:xfrm>
            <a:off x="2031068" y="86589"/>
            <a:ext cx="7698859" cy="3909089"/>
          </a:xfrm>
          <a:prstGeom prst="rect">
            <a:avLst/>
          </a:prstGeom>
        </p:spPr>
      </p:pic>
    </p:spTree>
    <p:extLst>
      <p:ext uri="{BB962C8B-B14F-4D97-AF65-F5344CB8AC3E}">
        <p14:creationId xmlns:p14="http://schemas.microsoft.com/office/powerpoint/2010/main" val="334646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1CD7F0C-114B-49AE-8769-5388D63FCA74}"/>
              </a:ext>
            </a:extLst>
          </p:cNvPr>
          <p:cNvPicPr>
            <a:picLocks noChangeAspect="1"/>
          </p:cNvPicPr>
          <p:nvPr/>
        </p:nvPicPr>
        <p:blipFill>
          <a:blip r:embed="rId2"/>
          <a:stretch>
            <a:fillRect/>
          </a:stretch>
        </p:blipFill>
        <p:spPr>
          <a:xfrm>
            <a:off x="128587" y="341467"/>
            <a:ext cx="11934825" cy="5038725"/>
          </a:xfrm>
          <a:prstGeom prst="rect">
            <a:avLst/>
          </a:prstGeom>
        </p:spPr>
      </p:pic>
    </p:spTree>
    <p:extLst>
      <p:ext uri="{BB962C8B-B14F-4D97-AF65-F5344CB8AC3E}">
        <p14:creationId xmlns:p14="http://schemas.microsoft.com/office/powerpoint/2010/main" val="31068540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1399</Words>
  <Application>Microsoft Office PowerPoint</Application>
  <PresentationFormat>ワイド画面</PresentationFormat>
  <Paragraphs>62</Paragraphs>
  <Slides>36</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36</vt:i4>
      </vt:variant>
    </vt:vector>
  </HeadingPairs>
  <TitlesOfParts>
    <vt:vector size="43" baseType="lpstr">
      <vt:lpstr>Arial Unicode MS</vt:lpstr>
      <vt:lpstr>Open Sans</vt:lpstr>
      <vt:lpstr>var(--chakra-fonts-heading)</vt:lpstr>
      <vt:lpstr>Arial</vt:lpstr>
      <vt:lpstr>Calibri</vt:lpstr>
      <vt:lpstr>Calibri Light</vt:lpstr>
      <vt:lpstr>Office テーマ</vt:lpstr>
      <vt:lpstr>Udacity self driving car engineer Nanodegree- 1-Computer Vision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Nanodegree- 1-Computer Vision</dc:title>
  <dc:creator>Poluri Nikhil (Poluri Nikhilkoundinya、ＹＮ３)</dc:creator>
  <cp:lastModifiedBy>Poluri Nikhil (Poluri Nikhilkoundinya、ＹＮ３)</cp:lastModifiedBy>
  <cp:revision>74</cp:revision>
  <dcterms:created xsi:type="dcterms:W3CDTF">2024-03-13T00:14:43Z</dcterms:created>
  <dcterms:modified xsi:type="dcterms:W3CDTF">2024-03-13T05:08:39Z</dcterms:modified>
</cp:coreProperties>
</file>